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14"/>
  </p:notesMasterIdLst>
  <p:sldIdLst>
    <p:sldId id="282" r:id="rId2"/>
    <p:sldId id="259" r:id="rId3"/>
    <p:sldId id="283" r:id="rId4"/>
    <p:sldId id="263" r:id="rId5"/>
    <p:sldId id="266" r:id="rId6"/>
    <p:sldId id="267" r:id="rId7"/>
    <p:sldId id="268" r:id="rId8"/>
    <p:sldId id="270" r:id="rId9"/>
    <p:sldId id="269" r:id="rId10"/>
    <p:sldId id="271" r:id="rId11"/>
    <p:sldId id="276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3"/>
    <p:restoredTop sz="87074" autoAdjust="0"/>
  </p:normalViewPr>
  <p:slideViewPr>
    <p:cSldViewPr snapToGrid="0" snapToObjects="1">
      <p:cViewPr>
        <p:scale>
          <a:sx n="50" d="100"/>
          <a:sy n="50" d="100"/>
        </p:scale>
        <p:origin x="190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668C-8AF5-FC4C-9DE0-843A9BCCF0FD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92A96-217A-3549-B947-8BAC51269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02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Encourage pupils</a:t>
            </a:r>
            <a:r>
              <a:rPr lang="en-GB" baseline="0" dirty="0" smtClean="0"/>
              <a:t> to share what they think terraforming might mean/involve. </a:t>
            </a:r>
          </a:p>
          <a:p>
            <a:r>
              <a:rPr lang="en-GB" baseline="0" dirty="0" smtClean="0"/>
              <a:t>Terra is the Latin word for ‘Earth’ so the term literally means ‘Earth-forming’ or ‘Earth-shaping’, and is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process of modifying features of a planet (atmosphere, temperature,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topography, ecology) to make it more similar to Earth and therefore habitable by (Earth-like) life (specifically humans!).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92A96-217A-3549-B947-8BAC512695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3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92A96-217A-3549-B947-8BAC512695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50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Five</a:t>
            </a:r>
            <a:r>
              <a:rPr lang="en-GB" baseline="0" dirty="0" smtClean="0"/>
              <a:t> main things that are not quite right on Mars – need to change them all for humans to easily live 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92A96-217A-3549-B947-8BAC512695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1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Ideas </a:t>
            </a:r>
            <a:r>
              <a:rPr lang="en-US" dirty="0" smtClean="0"/>
              <a:t>to heat up </a:t>
            </a:r>
            <a:r>
              <a:rPr lang="en-US" dirty="0" smtClean="0"/>
              <a:t>a planet </a:t>
            </a:r>
            <a:r>
              <a:rPr lang="mr-IN" dirty="0" smtClean="0"/>
              <a:t>…</a:t>
            </a:r>
            <a:endParaRPr lang="en-GB" dirty="0" smtClean="0"/>
          </a:p>
          <a:p>
            <a:r>
              <a:rPr lang="en-GB" altLang="en-GB" sz="1800" dirty="0" smtClean="0"/>
              <a:t>Introduction of Greenhouse Gases (is this really a good </a:t>
            </a:r>
            <a:r>
              <a:rPr lang="en-GB" altLang="en-GB" sz="1800" dirty="0" smtClean="0"/>
              <a:t>idea!?)</a:t>
            </a:r>
          </a:p>
          <a:p>
            <a:r>
              <a:rPr lang="en-GB" altLang="en-GB" sz="1800" dirty="0" smtClean="0"/>
              <a:t>Orbiting Mirrors</a:t>
            </a:r>
            <a:r>
              <a:rPr lang="en-GB" altLang="en-GB" sz="1800" baseline="0" dirty="0" smtClean="0"/>
              <a:t> -</a:t>
            </a:r>
            <a:r>
              <a:rPr lang="en-GB" altLang="en-GB" sz="1600" dirty="0" smtClean="0"/>
              <a:t> melting southern polar cap</a:t>
            </a:r>
            <a:r>
              <a:rPr lang="en-GB" altLang="en-GB" sz="1400" dirty="0" smtClean="0"/>
              <a:t> releasing CO2 (total melt of polar cap results in 70C increase)</a:t>
            </a:r>
          </a:p>
          <a:p>
            <a:r>
              <a:rPr lang="en-GB" altLang="en-GB" sz="1800" dirty="0" smtClean="0"/>
              <a:t>Anaerobic </a:t>
            </a:r>
            <a:r>
              <a:rPr lang="en-GB" altLang="en-GB" sz="1800" dirty="0" smtClean="0"/>
              <a:t>micro-organisms</a:t>
            </a:r>
            <a:r>
              <a:rPr lang="en-GB" altLang="en-GB" sz="1400" dirty="0" smtClean="0"/>
              <a:t> (bacteria take in CO2 spit out O2 and methane or ammonia) </a:t>
            </a:r>
          </a:p>
          <a:p>
            <a:r>
              <a:rPr lang="en-GB" altLang="en-GB" sz="1800" dirty="0" smtClean="0"/>
              <a:t>In situ factories</a:t>
            </a:r>
            <a:r>
              <a:rPr lang="en-GB" altLang="en-GB" sz="1400" dirty="0" smtClean="0"/>
              <a:t> (pump out greenhouse gases from air and soil</a:t>
            </a:r>
            <a:r>
              <a:rPr lang="en-GB" altLang="en-GB" sz="1400" dirty="0" smtClean="0"/>
              <a:t>)</a:t>
            </a:r>
            <a:endParaRPr lang="en-GB" altLang="en-GB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92A96-217A-3549-B947-8BAC512695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14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altLang="en-GB" sz="1600" dirty="0" smtClean="0"/>
              <a:t>Ideas to increase</a:t>
            </a:r>
            <a:r>
              <a:rPr lang="en-GB" altLang="en-GB" sz="1600" baseline="0" dirty="0" smtClean="0"/>
              <a:t> pressure …</a:t>
            </a:r>
            <a:endParaRPr lang="en-GB" altLang="en-GB" sz="1600" dirty="0" smtClean="0"/>
          </a:p>
          <a:p>
            <a:pPr lvl="1"/>
            <a:r>
              <a:rPr lang="en-GB" altLang="en-GB" sz="1600" dirty="0" smtClean="0"/>
              <a:t>CO2 from all of South polar cap and the </a:t>
            </a:r>
            <a:r>
              <a:rPr lang="en-GB" altLang="en-GB" sz="1600" dirty="0" err="1" smtClean="0"/>
              <a:t>regolith</a:t>
            </a:r>
            <a:r>
              <a:rPr lang="en-GB" altLang="en-GB" sz="1600" dirty="0" smtClean="0"/>
              <a:t> </a:t>
            </a:r>
            <a:r>
              <a:rPr lang="en-GB" altLang="en-GB" sz="1600" dirty="0" smtClean="0"/>
              <a:t>(released to bulk</a:t>
            </a:r>
            <a:r>
              <a:rPr lang="en-GB" altLang="en-GB" sz="1600" baseline="0" dirty="0" smtClean="0"/>
              <a:t> up atmosphere</a:t>
            </a:r>
            <a:r>
              <a:rPr lang="en-GB" altLang="en-GB" sz="1600" dirty="0" smtClean="0"/>
              <a:t>) give </a:t>
            </a:r>
            <a:r>
              <a:rPr lang="en-GB" altLang="en-GB" sz="1600" dirty="0" smtClean="0"/>
              <a:t>pressure of 300millibars (1/3 Earth sea level)</a:t>
            </a:r>
          </a:p>
          <a:p>
            <a:pPr lvl="1"/>
            <a:r>
              <a:rPr lang="en-GB" altLang="en-GB" sz="1600" dirty="0" smtClean="0"/>
              <a:t>Greenhouse effect could give a atmospheric pressure of </a:t>
            </a:r>
            <a:r>
              <a:rPr lang="en-GB" altLang="en-GB" sz="1600" dirty="0" smtClean="0"/>
              <a:t>1/8th </a:t>
            </a:r>
            <a:r>
              <a:rPr lang="en-GB" altLang="en-GB" sz="1600" dirty="0" smtClean="0"/>
              <a:t>to </a:t>
            </a:r>
            <a:r>
              <a:rPr lang="en-GB" altLang="en-GB" sz="1600" dirty="0" smtClean="0"/>
              <a:t>2x </a:t>
            </a:r>
            <a:r>
              <a:rPr lang="en-GB" altLang="en-GB" sz="1600" dirty="0" smtClean="0"/>
              <a:t>that of </a:t>
            </a:r>
            <a:r>
              <a:rPr lang="en-GB" altLang="en-GB" sz="1600" dirty="0" smtClean="0"/>
              <a:t>Earth’s … partly</a:t>
            </a:r>
            <a:r>
              <a:rPr lang="en-GB" altLang="en-GB" sz="1600" baseline="0" dirty="0" smtClean="0"/>
              <a:t> unknown!</a:t>
            </a:r>
            <a:endParaRPr lang="en-GB" altLang="en-GB" sz="16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92A96-217A-3549-B947-8BAC512695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64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GB" sz="1200" dirty="0" smtClean="0"/>
              <a:t>Ideas to release</a:t>
            </a:r>
            <a:r>
              <a:rPr lang="en-GB" altLang="en-GB" sz="1200" baseline="0" dirty="0" smtClean="0"/>
              <a:t> some of the stored water on Mars mostly involve heating the planet … </a:t>
            </a:r>
            <a:endParaRPr lang="en-GB" altLang="en-GB" sz="1200" dirty="0" smtClean="0"/>
          </a:p>
          <a:p>
            <a:pPr>
              <a:buFontTx/>
              <a:buNone/>
            </a:pPr>
            <a:r>
              <a:rPr lang="en-GB" altLang="en-GB" sz="1200" dirty="0" smtClean="0"/>
              <a:t>Should</a:t>
            </a:r>
            <a:r>
              <a:rPr lang="en-GB" altLang="en-GB" sz="1200" baseline="0" dirty="0" smtClean="0"/>
              <a:t> release water from - </a:t>
            </a:r>
            <a:r>
              <a:rPr lang="en-GB" altLang="en-GB" sz="1200" dirty="0" smtClean="0"/>
              <a:t>northern </a:t>
            </a:r>
            <a:r>
              <a:rPr lang="en-GB" altLang="en-GB" sz="1200" dirty="0" smtClean="0"/>
              <a:t>polar </a:t>
            </a:r>
            <a:r>
              <a:rPr lang="en-GB" altLang="en-GB" sz="1200" dirty="0" smtClean="0"/>
              <a:t>cap, soils?</a:t>
            </a:r>
          </a:p>
          <a:p>
            <a:pPr>
              <a:buFontTx/>
              <a:buNone/>
            </a:pPr>
            <a:endParaRPr lang="en-GB" altLang="en-GB" sz="1200" dirty="0" smtClean="0"/>
          </a:p>
          <a:p>
            <a:pPr>
              <a:buFontTx/>
              <a:buNone/>
            </a:pPr>
            <a:r>
              <a:rPr lang="en-GB" altLang="en-GB" sz="1200" dirty="0" smtClean="0"/>
              <a:t>There</a:t>
            </a:r>
            <a:r>
              <a:rPr lang="en-GB" altLang="en-GB" sz="1200" baseline="0" dirty="0" smtClean="0"/>
              <a:t> may also be </a:t>
            </a:r>
            <a:r>
              <a:rPr lang="en-GB" altLang="en-GB" sz="1200" dirty="0" smtClean="0"/>
              <a:t>groundwater reserves of water</a:t>
            </a:r>
            <a:endParaRPr lang="en-GB" altLang="en-GB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92A96-217A-3549-B947-8BAC512695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33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GB" sz="1800" dirty="0" smtClean="0">
                <a:solidFill>
                  <a:schemeClr val="bg1"/>
                </a:solidFill>
              </a:rPr>
              <a:t>Ideas</a:t>
            </a:r>
            <a:r>
              <a:rPr lang="en-GB" altLang="en-GB" sz="1800" baseline="0" dirty="0" smtClean="0">
                <a:solidFill>
                  <a:schemeClr val="bg1"/>
                </a:solidFill>
              </a:rPr>
              <a:t> to increase oxygen in the atmosphere …</a:t>
            </a:r>
            <a:endParaRPr lang="en-GB" altLang="en-GB" sz="1800" dirty="0" smtClean="0">
              <a:solidFill>
                <a:schemeClr val="bg1"/>
              </a:solidFill>
            </a:endParaRPr>
          </a:p>
          <a:p>
            <a:r>
              <a:rPr lang="en-GB" altLang="en-GB" sz="1800" dirty="0" smtClean="0">
                <a:solidFill>
                  <a:schemeClr val="bg1"/>
                </a:solidFill>
              </a:rPr>
              <a:t>Photosynthetic plants (CO2 - O2</a:t>
            </a:r>
            <a:r>
              <a:rPr lang="en-GB" altLang="en-GB" sz="1800" dirty="0" smtClean="0">
                <a:solidFill>
                  <a:schemeClr val="bg1"/>
                </a:solidFill>
              </a:rPr>
              <a:t>) - g</a:t>
            </a:r>
            <a:r>
              <a:rPr lang="en-GB" altLang="en-GB" sz="1600" dirty="0" smtClean="0">
                <a:solidFill>
                  <a:schemeClr val="bg1"/>
                </a:solidFill>
              </a:rPr>
              <a:t>enetic engineering? Would take time (and require </a:t>
            </a:r>
            <a:r>
              <a:rPr lang="en-GB" altLang="en-GB" sz="1600" dirty="0" smtClean="0">
                <a:solidFill>
                  <a:schemeClr val="bg1"/>
                </a:solidFill>
              </a:rPr>
              <a:t>some O2, </a:t>
            </a:r>
            <a:r>
              <a:rPr lang="en-GB" altLang="en-GB" sz="1600" dirty="0" smtClean="0">
                <a:solidFill>
                  <a:schemeClr val="bg1"/>
                </a:solidFill>
              </a:rPr>
              <a:t>water to get started)</a:t>
            </a:r>
            <a:endParaRPr lang="en-GB" altLang="en-GB" sz="1600" dirty="0" smtClean="0">
              <a:solidFill>
                <a:schemeClr val="bg1"/>
              </a:solidFill>
            </a:endParaRPr>
          </a:p>
          <a:p>
            <a:r>
              <a:rPr lang="en-GB" altLang="en-GB" sz="1800" dirty="0" smtClean="0">
                <a:solidFill>
                  <a:schemeClr val="bg1"/>
                </a:solidFill>
              </a:rPr>
              <a:t>Photosynthetic </a:t>
            </a:r>
            <a:r>
              <a:rPr lang="en-GB" altLang="en-GB" sz="1800" dirty="0" smtClean="0">
                <a:solidFill>
                  <a:schemeClr val="bg1"/>
                </a:solidFill>
              </a:rPr>
              <a:t>micro-organisms (CO2 - </a:t>
            </a:r>
            <a:r>
              <a:rPr lang="en-GB" altLang="en-GB" sz="1800" dirty="0" smtClean="0">
                <a:solidFill>
                  <a:schemeClr val="bg1"/>
                </a:solidFill>
              </a:rPr>
              <a:t>O2+)</a:t>
            </a:r>
            <a:r>
              <a:rPr lang="en-GB" altLang="en-GB" sz="1800" baseline="0" dirty="0" smtClean="0">
                <a:solidFill>
                  <a:schemeClr val="bg1"/>
                </a:solidFill>
              </a:rPr>
              <a:t> - f</a:t>
            </a:r>
            <a:r>
              <a:rPr lang="en-GB" altLang="en-GB" sz="1600" dirty="0" smtClean="0">
                <a:solidFill>
                  <a:schemeClr val="bg1"/>
                </a:solidFill>
              </a:rPr>
              <a:t>ew tough bacterial species, would also take time </a:t>
            </a:r>
            <a:endParaRPr lang="en-GB" altLang="en-GB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92A96-217A-3549-B947-8BAC512695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20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GB" sz="1200" dirty="0" smtClean="0"/>
              <a:t>Once the </a:t>
            </a:r>
            <a:r>
              <a:rPr lang="en-GB" altLang="en-GB" sz="1200" dirty="0" smtClean="0"/>
              <a:t>atmosphere problem has been solved (thickened) there should be sufficient </a:t>
            </a:r>
            <a:r>
              <a:rPr lang="en-GB" altLang="en-GB" sz="1200" dirty="0" smtClean="0"/>
              <a:t>protection from </a:t>
            </a:r>
            <a:r>
              <a:rPr lang="en-GB" altLang="en-GB" sz="1200" dirty="0" smtClean="0"/>
              <a:t>radiation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GB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GB" sz="1200" dirty="0" smtClean="0"/>
              <a:t>Useful</a:t>
            </a:r>
            <a:r>
              <a:rPr lang="en-GB" altLang="en-GB" sz="1200" baseline="0" dirty="0" smtClean="0"/>
              <a:t> article about protecting astronauts from radiation - https://www.nasa.gov/feature/goddard/real-martians-how-to-protect-astronauts-from-space-radiation-on-mars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GB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92A96-217A-3549-B947-8BAC512695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4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GB" sz="1200" dirty="0" smtClean="0">
                <a:solidFill>
                  <a:schemeClr val="bg1"/>
                </a:solidFill>
              </a:rPr>
              <a:t>Once the pressure and temperature on Mars has been altered by the terraforming process, it will be much easier for large numbers of explorers to move to Mars to start a colony.  </a:t>
            </a:r>
          </a:p>
          <a:p>
            <a:endParaRPr lang="en-GB" altLang="en-GB" sz="1200" dirty="0" smtClean="0">
              <a:solidFill>
                <a:schemeClr val="bg1"/>
              </a:solidFill>
            </a:endParaRPr>
          </a:p>
          <a:p>
            <a:r>
              <a:rPr lang="en-GB" altLang="en-GB" sz="1200" dirty="0" smtClean="0">
                <a:solidFill>
                  <a:schemeClr val="bg1"/>
                </a:solidFill>
              </a:rPr>
              <a:t>Once dome-like residential structures have been made, plants can be grown that will produce acceptable oxygen levels in these enclosed areas.  Since planet wide oxygen levels will take a longer time to arrive at Earth-like levels, colonists will require O2 masks for outdoor excursions. </a:t>
            </a:r>
          </a:p>
          <a:p>
            <a:endParaRPr lang="en-GB" altLang="en-GB" sz="1200" dirty="0" smtClean="0">
              <a:solidFill>
                <a:schemeClr val="bg1"/>
              </a:solidFill>
            </a:endParaRPr>
          </a:p>
          <a:p>
            <a:r>
              <a:rPr lang="en-GB" altLang="en-GB" sz="1200" dirty="0" smtClean="0">
                <a:solidFill>
                  <a:schemeClr val="bg1"/>
                </a:solidFill>
              </a:rPr>
              <a:t>Unless we wait until technology advances significantly, Martian colonies would be on their own to construct a comfortable living environment - minimal interaction with Earth.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92A96-217A-3549-B947-8BAC512695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93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7AD8-B30F-7542-B4EC-B7308F20F7FA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A76-7224-CF4B-B58D-60998E01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7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7AD8-B30F-7542-B4EC-B7308F20F7FA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A76-7224-CF4B-B58D-60998E01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32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7AD8-B30F-7542-B4EC-B7308F20F7FA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A76-7224-CF4B-B58D-60998E01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7AD8-B30F-7542-B4EC-B7308F20F7FA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A76-7224-CF4B-B58D-60998E01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6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7AD8-B30F-7542-B4EC-B7308F20F7FA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A76-7224-CF4B-B58D-60998E01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7AD8-B30F-7542-B4EC-B7308F20F7FA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A76-7224-CF4B-B58D-60998E01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8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7AD8-B30F-7542-B4EC-B7308F20F7FA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A76-7224-CF4B-B58D-60998E01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22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7AD8-B30F-7542-B4EC-B7308F20F7FA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A76-7224-CF4B-B58D-60998E01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7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7AD8-B30F-7542-B4EC-B7308F20F7FA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A76-7224-CF4B-B58D-60998E01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7AD8-B30F-7542-B4EC-B7308F20F7FA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A76-7224-CF4B-B58D-60998E01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2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7AD8-B30F-7542-B4EC-B7308F20F7FA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A76-7224-CF4B-B58D-60998E01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1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A7AD8-B30F-7542-B4EC-B7308F20F7FA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52A76-7224-CF4B-B58D-60998E01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51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tiff"/><Relationship Id="rId7" Type="http://schemas.microsoft.com/office/2007/relationships/hdphoto" Target="../media/hdphoto4.wdp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22830" y="5778349"/>
            <a:ext cx="9730854" cy="16869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dphclub.com/static/posts/2008-01/dphclub.com_1201316775d13cc2529b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6" b="12324"/>
          <a:stretch/>
        </p:blipFill>
        <p:spPr bwMode="auto">
          <a:xfrm>
            <a:off x="2" y="80097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77151" y="151470"/>
            <a:ext cx="7338296" cy="110251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b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Mission to Mars!</a:t>
            </a:r>
            <a:endParaRPr lang="en-US" sz="6600" b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764280" y="497770"/>
            <a:ext cx="8102570" cy="1102519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2400" dirty="0">
                <a:solidFill>
                  <a:schemeClr val="accent4"/>
                </a:solidFill>
              </a:rPr>
              <a:t>Could we </a:t>
            </a:r>
            <a:r>
              <a:rPr lang="en-GB" sz="2400" dirty="0">
                <a:solidFill>
                  <a:schemeClr val="accent4"/>
                </a:solidFill>
              </a:rPr>
              <a:t>make mars habitable </a:t>
            </a:r>
            <a:r>
              <a:rPr lang="en-GB" sz="2400" dirty="0">
                <a:solidFill>
                  <a:schemeClr val="accent4"/>
                </a:solidFill>
              </a:rPr>
              <a:t>using terraforming?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88" y="6234218"/>
            <a:ext cx="1378424" cy="458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" y="6120121"/>
            <a:ext cx="1564208" cy="686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33" y="6115357"/>
            <a:ext cx="1252182" cy="69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7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688" y="1860946"/>
            <a:ext cx="2500312" cy="1853804"/>
          </a:xfrm>
        </p:spPr>
        <p:txBody>
          <a:bodyPr>
            <a:normAutofit/>
          </a:bodyPr>
          <a:lstStyle/>
          <a:p>
            <a:r>
              <a:rPr lang="en-GB" altLang="en-GB" dirty="0"/>
              <a:t>UV</a:t>
            </a:r>
          </a:p>
          <a:p>
            <a:r>
              <a:rPr lang="en-GB" altLang="en-GB" dirty="0"/>
              <a:t>Solar Flares </a:t>
            </a:r>
          </a:p>
          <a:p>
            <a:r>
              <a:rPr lang="en-GB" altLang="en-GB" dirty="0"/>
              <a:t>Cosmic Rays   </a:t>
            </a:r>
            <a:endParaRPr lang="en-GB" alt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371600"/>
            <a:ext cx="5143500" cy="514350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386414" y="315015"/>
            <a:ext cx="5661460" cy="789359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 smtClean="0">
                <a:solidFill>
                  <a:schemeClr val="accent4"/>
                </a:solidFill>
              </a:rPr>
              <a:t>Radiation: too much</a:t>
            </a:r>
            <a:endParaRPr lang="en-US" sz="4400" dirty="0">
              <a:solidFill>
                <a:schemeClr val="accent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510" y="205824"/>
            <a:ext cx="1007739" cy="100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8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980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altLang="en-GB" dirty="0" smtClean="0">
                <a:solidFill>
                  <a:schemeClr val="accent4"/>
                </a:solidFill>
              </a:rPr>
              <a:t>HOW LONG WILL IT TAKE?</a:t>
            </a:r>
            <a:br>
              <a:rPr lang="en-GB" altLang="en-GB" dirty="0" smtClean="0">
                <a:solidFill>
                  <a:schemeClr val="accent4"/>
                </a:solidFill>
              </a:rPr>
            </a:b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4844"/>
            <a:ext cx="5848350" cy="4908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GB" dirty="0" smtClean="0"/>
              <a:t>Greenhouse </a:t>
            </a:r>
            <a:r>
              <a:rPr lang="en-GB" altLang="en-GB" dirty="0"/>
              <a:t>effect</a:t>
            </a:r>
          </a:p>
          <a:p>
            <a:pPr marL="457200" lvl="1" indent="0">
              <a:buNone/>
            </a:pPr>
            <a:r>
              <a:rPr lang="en-GB" altLang="en-GB" sz="2800" dirty="0" smtClean="0"/>
              <a:t>- centuries</a:t>
            </a:r>
            <a:endParaRPr lang="en-GB" altLang="en-GB" sz="2800" dirty="0"/>
          </a:p>
          <a:p>
            <a:pPr marL="0" indent="0">
              <a:buNone/>
            </a:pPr>
            <a:r>
              <a:rPr lang="en-GB" altLang="en-GB" dirty="0" smtClean="0"/>
              <a:t>Pressure </a:t>
            </a:r>
            <a:r>
              <a:rPr lang="en-GB" altLang="en-GB" dirty="0"/>
              <a:t>and </a:t>
            </a:r>
            <a:r>
              <a:rPr lang="en-GB" altLang="en-GB" dirty="0" smtClean="0"/>
              <a:t>Temperature</a:t>
            </a:r>
            <a:endParaRPr lang="en-GB" altLang="en-GB" dirty="0"/>
          </a:p>
          <a:p>
            <a:pPr marL="457200" lvl="1" indent="0">
              <a:buNone/>
            </a:pPr>
            <a:r>
              <a:rPr lang="en-GB" altLang="en-GB" sz="2800" dirty="0" smtClean="0"/>
              <a:t>- </a:t>
            </a:r>
            <a:r>
              <a:rPr lang="en-GB" altLang="en-GB" sz="2800" dirty="0"/>
              <a:t>few decades to centuries</a:t>
            </a:r>
          </a:p>
          <a:p>
            <a:pPr marL="0" indent="0">
              <a:buNone/>
            </a:pPr>
            <a:r>
              <a:rPr lang="en-GB" altLang="en-GB" dirty="0" smtClean="0"/>
              <a:t>O</a:t>
            </a:r>
            <a:r>
              <a:rPr lang="en-GB" altLang="en-GB" baseline="-25000" dirty="0" smtClean="0"/>
              <a:t>2</a:t>
            </a:r>
            <a:r>
              <a:rPr lang="en-GB" altLang="en-GB" dirty="0" smtClean="0"/>
              <a:t> </a:t>
            </a:r>
            <a:r>
              <a:rPr lang="en-GB" altLang="en-GB" dirty="0"/>
              <a:t>(photosynthesis)</a:t>
            </a:r>
          </a:p>
          <a:p>
            <a:pPr marL="457200" lvl="1" indent="0">
              <a:buNone/>
            </a:pPr>
            <a:r>
              <a:rPr lang="en-GB" altLang="en-GB" sz="2800" dirty="0" smtClean="0"/>
              <a:t>- several </a:t>
            </a:r>
            <a:r>
              <a:rPr lang="en-GB" altLang="en-GB" sz="2800" dirty="0"/>
              <a:t>centuries </a:t>
            </a:r>
            <a:r>
              <a:rPr lang="en-GB" altLang="en-GB" sz="2800" dirty="0" smtClean="0"/>
              <a:t>at minimum</a:t>
            </a:r>
            <a:endParaRPr lang="en-GB" altLang="en-GB" sz="2800" dirty="0"/>
          </a:p>
          <a:p>
            <a:pPr marL="0" indent="0">
              <a:buNone/>
            </a:pPr>
            <a:r>
              <a:rPr lang="en-GB" altLang="en-GB" dirty="0"/>
              <a:t>Melting of </a:t>
            </a:r>
            <a:r>
              <a:rPr lang="en-GB" altLang="en-GB" dirty="0" smtClean="0"/>
              <a:t>polar ice </a:t>
            </a:r>
            <a:r>
              <a:rPr lang="en-GB" altLang="en-GB" dirty="0"/>
              <a:t>cap</a:t>
            </a:r>
          </a:p>
          <a:p>
            <a:pPr lvl="1">
              <a:buFontTx/>
              <a:buChar char="-"/>
            </a:pPr>
            <a:r>
              <a:rPr lang="en-GB" altLang="en-GB" sz="2800" dirty="0" smtClean="0"/>
              <a:t>decade</a:t>
            </a:r>
          </a:p>
          <a:p>
            <a:pPr marL="0" indent="0" algn="r">
              <a:spcBef>
                <a:spcPts val="3600"/>
              </a:spcBef>
              <a:buNone/>
            </a:pPr>
            <a:r>
              <a:rPr lang="en-GB" dirty="0" smtClean="0"/>
              <a:t>… NOT A QUICK PROCESS!	          </a:t>
            </a:r>
            <a:endParaRPr lang="en-US" dirty="0"/>
          </a:p>
        </p:txBody>
      </p:sp>
      <p:pic>
        <p:nvPicPr>
          <p:cNvPr id="4" name="Picture 6" descr="A                                                              00000010Vortigon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2469" y="4103962"/>
            <a:ext cx="3150513" cy="2352443"/>
          </a:xfrm>
          <a:prstGeom prst="ellipse">
            <a:avLst/>
          </a:prstGeom>
        </p:spPr>
      </p:pic>
      <p:pic>
        <p:nvPicPr>
          <p:cNvPr id="5" name="Picture 7" descr="B                                                              00000010Vortigon    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39" y="1223134"/>
            <a:ext cx="3067861" cy="22907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877050" y="3551962"/>
            <a:ext cx="152400" cy="44547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6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8" t="17420" b="61073"/>
          <a:stretch/>
        </p:blipFill>
        <p:spPr>
          <a:xfrm>
            <a:off x="837793" y="3670023"/>
            <a:ext cx="5074480" cy="2692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263" y="213347"/>
            <a:ext cx="7886700" cy="93668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4"/>
                </a:solidFill>
              </a:rPr>
              <a:t>TERRAFORMING – CONSIDERATIONS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509" y="1984311"/>
            <a:ext cx="7886700" cy="2612846"/>
          </a:xfrm>
        </p:spPr>
        <p:txBody>
          <a:bodyPr>
            <a:normAutofit/>
          </a:bodyPr>
          <a:lstStyle/>
          <a:p>
            <a:r>
              <a:rPr lang="en-GB" altLang="en-GB" dirty="0" smtClean="0">
                <a:solidFill>
                  <a:schemeClr val="bg1"/>
                </a:solidFill>
              </a:rPr>
              <a:t>Terraforming process:</a:t>
            </a:r>
          </a:p>
          <a:p>
            <a:endParaRPr lang="en-GB" altLang="en-GB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06" y="1562726"/>
            <a:ext cx="1930849" cy="19308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8611" y="3455472"/>
            <a:ext cx="23636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GB" sz="2100" dirty="0">
                <a:solidFill>
                  <a:schemeClr val="accent4"/>
                </a:solidFill>
              </a:rPr>
              <a:t>TIME</a:t>
            </a:r>
          </a:p>
        </p:txBody>
      </p:sp>
      <p:sp>
        <p:nvSpPr>
          <p:cNvPr id="6" name="Rectangle 5"/>
          <p:cNvSpPr/>
          <p:nvPr/>
        </p:nvSpPr>
        <p:spPr>
          <a:xfrm>
            <a:off x="7065200" y="5223259"/>
            <a:ext cx="176794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2100" dirty="0">
                <a:solidFill>
                  <a:schemeClr val="accent4"/>
                </a:solidFill>
              </a:rPr>
              <a:t>FUTURE INTERACTION WITH SPACE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33" l="4320" r="98272">
                        <a14:foregroundMark x1="24622" y1="59389" x2="24622" y2="59389"/>
                        <a14:foregroundMark x1="39093" y1="29694" x2="39093" y2="29694"/>
                        <a14:foregroundMark x1="9071" y1="27074" x2="9071" y2="27074"/>
                        <a14:foregroundMark x1="14255" y1="37118" x2="14255" y2="37118"/>
                        <a14:foregroundMark x1="13175" y1="44541" x2="13175" y2="44541"/>
                        <a14:foregroundMark x1="12743" y1="52838" x2="12743" y2="52838"/>
                        <a14:foregroundMark x1="12743" y1="60262" x2="12743" y2="60262"/>
                        <a14:foregroundMark x1="24838" y1="67249" x2="24838" y2="67249"/>
                        <a14:foregroundMark x1="26782" y1="73362" x2="26782" y2="73362"/>
                        <a14:foregroundMark x1="28510" y1="79476" x2="28510" y2="79476"/>
                        <a14:foregroundMark x1="36069" y1="44541" x2="36069" y2="44541"/>
                        <a14:foregroundMark x1="38445" y1="51528" x2="38445" y2="51528"/>
                        <a14:foregroundMark x1="38661" y1="60262" x2="38661" y2="60262"/>
                        <a14:foregroundMark x1="48812" y1="59389" x2="48812" y2="59389"/>
                        <a14:foregroundMark x1="47516" y1="69432" x2="47516" y2="69432"/>
                        <a14:foregroundMark x1="47732" y1="78166" x2="47732" y2="78166"/>
                        <a14:foregroundMark x1="75810" y1="58515" x2="75810" y2="58515"/>
                        <a14:foregroundMark x1="80130" y1="20087" x2="80130" y2="20087"/>
                        <a14:foregroundMark x1="88985" y1="40175" x2="88985" y2="40175"/>
                        <a14:foregroundMark x1="89417" y1="49782" x2="89417" y2="49782"/>
                        <a14:foregroundMark x1="88553" y1="58515" x2="88553" y2="58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0203" y="2708850"/>
            <a:ext cx="1929581" cy="954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98475" y="2185539"/>
            <a:ext cx="81842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GB" sz="2100" dirty="0">
                <a:solidFill>
                  <a:schemeClr val="accent4"/>
                </a:solidFill>
              </a:rPr>
              <a:t>COST </a:t>
            </a:r>
          </a:p>
        </p:txBody>
      </p:sp>
      <p:sp>
        <p:nvSpPr>
          <p:cNvPr id="9" name="Rectangle 8"/>
          <p:cNvSpPr/>
          <p:nvPr/>
        </p:nvSpPr>
        <p:spPr>
          <a:xfrm>
            <a:off x="2874691" y="5754174"/>
            <a:ext cx="19011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GB" sz="2100" dirty="0">
                <a:solidFill>
                  <a:schemeClr val="accent4"/>
                </a:solidFill>
              </a:rPr>
              <a:t>COLONIZATION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63434" y="1400625"/>
            <a:ext cx="15336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GB" sz="2100" dirty="0">
                <a:solidFill>
                  <a:schemeClr val="accent4"/>
                </a:solidFill>
              </a:rPr>
              <a:t>WORTH </a:t>
            </a:r>
            <a:r>
              <a:rPr lang="en-GB" altLang="en-GB" sz="2100" dirty="0" smtClean="0">
                <a:solidFill>
                  <a:schemeClr val="accent4"/>
                </a:solidFill>
              </a:rPr>
              <a:t>THE</a:t>
            </a:r>
          </a:p>
          <a:p>
            <a:pPr algn="ctr"/>
            <a:r>
              <a:rPr lang="en-GB" altLang="en-GB" sz="2100" dirty="0" smtClean="0">
                <a:solidFill>
                  <a:schemeClr val="accent4"/>
                </a:solidFill>
              </a:rPr>
              <a:t>EFFORT</a:t>
            </a:r>
            <a:r>
              <a:rPr lang="en-GB" altLang="en-GB" sz="2100" dirty="0">
                <a:solidFill>
                  <a:schemeClr val="accent4"/>
                </a:solidFill>
              </a:rPr>
              <a:t>?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2415" y="1261980"/>
            <a:ext cx="2507947" cy="31235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1" b="54203" l="9742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99" y="4811511"/>
            <a:ext cx="2294561" cy="37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0" y="452124"/>
            <a:ext cx="2392147" cy="767201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accent4"/>
                </a:solidFill>
              </a:rPr>
              <a:t>WHAT IS IT?</a:t>
            </a:r>
            <a:endParaRPr lang="en-US" sz="3300" dirty="0">
              <a:solidFill>
                <a:schemeClr val="accent4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91841" y="2931914"/>
            <a:ext cx="736031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625" dirty="0">
                <a:solidFill>
                  <a:schemeClr val="accent4"/>
                </a:solidFill>
              </a:rPr>
              <a:t>TERRAFORMING</a:t>
            </a:r>
            <a:endParaRPr lang="en-US" sz="8625" dirty="0">
              <a:solidFill>
                <a:schemeClr val="accent4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0" y="5638675"/>
            <a:ext cx="411379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>
                <a:solidFill>
                  <a:schemeClr val="accent4"/>
                </a:solidFill>
              </a:rPr>
              <a:t>WHAT DOES IT MEAN?</a:t>
            </a:r>
            <a:endParaRPr lang="en-US" sz="33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26" y="3950368"/>
            <a:ext cx="2727159" cy="279533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91841" y="2931914"/>
            <a:ext cx="736031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625" dirty="0">
                <a:solidFill>
                  <a:schemeClr val="accent4"/>
                </a:solidFill>
              </a:rPr>
              <a:t>TERRAFORMING</a:t>
            </a:r>
            <a:endParaRPr lang="en-US" sz="8625" dirty="0">
              <a:solidFill>
                <a:schemeClr val="accent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6" y="248543"/>
            <a:ext cx="2430489" cy="2430489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6200000" flipH="1">
            <a:off x="3353831" y="1396694"/>
            <a:ext cx="1024633" cy="993579"/>
          </a:xfrm>
          <a:prstGeom prst="curvedConnector3">
            <a:avLst>
              <a:gd name="adj1" fmla="val -100"/>
            </a:avLst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 flipH="1" flipV="1">
            <a:off x="4589069" y="4480087"/>
            <a:ext cx="1024633" cy="993579"/>
          </a:xfrm>
          <a:prstGeom prst="curvedConnector3">
            <a:avLst>
              <a:gd name="adj1" fmla="val -100"/>
            </a:avLst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37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phclub.com/static/posts/2008-01/dphclub.com_1201316775d13cc2529b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6" b="12324"/>
          <a:stretch/>
        </p:blipFill>
        <p:spPr bwMode="auto">
          <a:xfrm>
            <a:off x="-22876" y="173584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386414" y="315015"/>
            <a:ext cx="4101737" cy="789359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4"/>
                </a:solidFill>
              </a:rPr>
              <a:t>Earth </a:t>
            </a:r>
            <a:r>
              <a:rPr lang="en-GB" sz="4400" dirty="0">
                <a:solidFill>
                  <a:schemeClr val="accent4"/>
                </a:solidFill>
              </a:rPr>
              <a:t>vs </a:t>
            </a:r>
            <a:r>
              <a:rPr lang="en-GB" sz="4400" dirty="0">
                <a:solidFill>
                  <a:schemeClr val="accent4"/>
                </a:solidFill>
              </a:rPr>
              <a:t>mars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851" y="1409413"/>
            <a:ext cx="7790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Mars has many features that are similar to Earth, but currently humans cannot survive on the surface without life support (in the form of space suits)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89" b="94000" l="1500" r="95917">
                        <a14:foregroundMark x1="54167" y1="87333" x2="54167" y2="87333"/>
                        <a14:foregroundMark x1="64000" y1="88000" x2="64000" y2="88000"/>
                        <a14:foregroundMark x1="62083" y1="88222" x2="62083" y2="88222"/>
                        <a14:foregroundMark x1="65750" y1="88222" x2="65750" y2="88222"/>
                        <a14:foregroundMark x1="51583" y1="86667" x2="51583" y2="86667"/>
                        <a14:foregroundMark x1="55583" y1="88556" x2="55583" y2="88556"/>
                        <a14:foregroundMark x1="64333" y1="86444" x2="64333" y2="86444"/>
                        <a14:foregroundMark x1="61583" y1="85556" x2="61583" y2="85556"/>
                        <a14:foregroundMark x1="52167" y1="88778" x2="52167" y2="88778"/>
                        <a14:foregroundMark x1="52833" y1="85000" x2="52833" y2="85000"/>
                        <a14:foregroundMark x1="82500" y1="50556" x2="82500" y2="50556"/>
                        <a14:foregroundMark x1="68000" y1="58444" x2="68000" y2="58444"/>
                        <a14:foregroundMark x1="69167" y1="62556" x2="69167" y2="62556"/>
                        <a14:foregroundMark x1="71083" y1="63000" x2="71083" y2="63000"/>
                        <a14:backgroundMark x1="69500" y1="68333" x2="69500" y2="68333"/>
                        <a14:backgroundMark x1="58333" y1="82111" x2="58333" y2="82111"/>
                        <a14:backgroundMark x1="58500" y1="76111" x2="58500" y2="76111"/>
                        <a14:backgroundMark x1="57833" y1="85111" x2="57833" y2="85111"/>
                        <a14:backgroundMark x1="58167" y1="71667" x2="58167" y2="71667"/>
                        <a14:backgroundMark x1="58000" y1="68778" x2="58000" y2="68778"/>
                        <a14:backgroundMark x1="25917" y1="68333" x2="25917" y2="68333"/>
                        <a14:backgroundMark x1="27667" y1="63444" x2="27667" y2="63444"/>
                        <a14:backgroundMark x1="44500" y1="57444" x2="44500" y2="57444"/>
                        <a14:backgroundMark x1="66917" y1="60444" x2="66917" y2="60444"/>
                        <a14:backgroundMark x1="66417" y1="57222" x2="66417" y2="57222"/>
                        <a14:backgroundMark x1="8667" y1="55000" x2="8667" y2="55000"/>
                        <a14:backgroundMark x1="17167" y1="71000" x2="17167" y2="71000"/>
                        <a14:backgroundMark x1="17167" y1="65778" x2="17167" y2="65778"/>
                        <a14:backgroundMark x1="48333" y1="69889" x2="48333" y2="69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3177" y="3454280"/>
            <a:ext cx="2818928" cy="211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638" y="1731200"/>
            <a:ext cx="925111" cy="925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590" y="5263183"/>
            <a:ext cx="1005156" cy="1005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807" y="1597715"/>
            <a:ext cx="1005321" cy="1005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927" y="4140376"/>
            <a:ext cx="1615822" cy="875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106" y="4347811"/>
            <a:ext cx="1007739" cy="10077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386414" y="315015"/>
            <a:ext cx="6434521" cy="789359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 smtClean="0">
                <a:solidFill>
                  <a:schemeClr val="accent4"/>
                </a:solidFill>
              </a:rPr>
              <a:t>What needs changed?</a:t>
            </a:r>
            <a:endParaRPr lang="en-US" sz="4400" dirty="0">
              <a:solidFill>
                <a:schemeClr val="accent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57" y="2193756"/>
            <a:ext cx="2755287" cy="27552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6347" y="4975502"/>
            <a:ext cx="150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Radiation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567135" y="5899007"/>
            <a:ext cx="150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Atmosphere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043754" y="1824423"/>
            <a:ext cx="150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Temperature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636557" y="4090562"/>
            <a:ext cx="150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Water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400239" y="1915709"/>
            <a:ext cx="150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Pressure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832" y="1542507"/>
            <a:ext cx="7779565" cy="138350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Surface of Mars is currently </a:t>
            </a:r>
            <a:r>
              <a:rPr lang="en-GB" altLang="en-GB" b="1" dirty="0" smtClean="0">
                <a:solidFill>
                  <a:srgbClr val="00B0F0"/>
                </a:solidFill>
              </a:rPr>
              <a:t>-</a:t>
            </a:r>
            <a:r>
              <a:rPr lang="en-GB" altLang="en-GB" b="1" dirty="0" smtClean="0">
                <a:solidFill>
                  <a:srgbClr val="00B0F0"/>
                </a:solidFill>
              </a:rPr>
              <a:t>60°C </a:t>
            </a:r>
          </a:p>
          <a:p>
            <a:pPr marL="0" indent="0" algn="ctr">
              <a:buNone/>
            </a:pPr>
            <a:r>
              <a:rPr lang="en-GB" altLang="en-GB" dirty="0" smtClean="0"/>
              <a:t>Survival temperature for humans is </a:t>
            </a:r>
            <a:r>
              <a:rPr lang="en-GB" altLang="en-GB" b="1" dirty="0" smtClean="0">
                <a:solidFill>
                  <a:schemeClr val="accent4"/>
                </a:solidFill>
              </a:rPr>
              <a:t>0 - 30°C</a:t>
            </a:r>
            <a:endParaRPr lang="en-US" b="1" dirty="0">
              <a:solidFill>
                <a:schemeClr val="accent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5252" y="3083091"/>
            <a:ext cx="3053497" cy="3050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758" y="340087"/>
            <a:ext cx="880101" cy="880101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86414" y="315015"/>
            <a:ext cx="6928786" cy="789359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 smtClean="0">
                <a:solidFill>
                  <a:schemeClr val="accent4"/>
                </a:solidFill>
              </a:rPr>
              <a:t>Temperature: too cold </a:t>
            </a:r>
            <a:endParaRPr lang="en-US" sz="4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00" y="1658182"/>
            <a:ext cx="4330867" cy="4550112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en-GB" dirty="0" smtClean="0"/>
              <a:t>Surface pressure on Mars is currently only </a:t>
            </a:r>
            <a:r>
              <a:rPr lang="en-GB" altLang="en-GB" dirty="0">
                <a:solidFill>
                  <a:srgbClr val="FF0000"/>
                </a:solidFill>
              </a:rPr>
              <a:t>8 </a:t>
            </a:r>
            <a:r>
              <a:rPr lang="en-GB" altLang="en-GB" dirty="0" err="1">
                <a:solidFill>
                  <a:srgbClr val="FF0000"/>
                </a:solidFill>
              </a:rPr>
              <a:t>millibars</a:t>
            </a:r>
            <a:r>
              <a:rPr lang="en-GB" altLang="en-GB" dirty="0" smtClean="0">
                <a:solidFill>
                  <a:srgbClr val="FF0000"/>
                </a:solidFill>
              </a:rPr>
              <a:t> </a:t>
            </a:r>
            <a:r>
              <a:rPr lang="en-GB" altLang="en-GB" dirty="0" smtClean="0"/>
              <a:t>equivalent to 1</a:t>
            </a:r>
            <a:r>
              <a:rPr lang="en-GB" altLang="en-GB" dirty="0"/>
              <a:t>% </a:t>
            </a:r>
            <a:r>
              <a:rPr lang="en-GB" altLang="en-GB" dirty="0" smtClean="0"/>
              <a:t>of sea level pressure on Earth -  pressure suits are required </a:t>
            </a:r>
          </a:p>
          <a:p>
            <a:pPr marL="0" indent="0">
              <a:buNone/>
            </a:pPr>
            <a:endParaRPr lang="en-GB" altLang="en-GB" sz="1600" dirty="0"/>
          </a:p>
          <a:p>
            <a:pPr marL="0" indent="0" algn="ctr">
              <a:buNone/>
            </a:pPr>
            <a:r>
              <a:rPr lang="en-GB" altLang="en-GB" dirty="0" smtClean="0"/>
              <a:t>Pressure is related the thickness of the atmosphere, and also to temperature              (warmer = higher pressure)</a:t>
            </a:r>
            <a:endParaRPr lang="en-GB" altLang="en-GB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326" y="324045"/>
            <a:ext cx="892624" cy="892624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386414" y="315015"/>
            <a:ext cx="6255018" cy="789359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 smtClean="0">
                <a:solidFill>
                  <a:schemeClr val="accent4"/>
                </a:solidFill>
              </a:rPr>
              <a:t>Pressure: too low</a:t>
            </a:r>
            <a:endParaRPr lang="en-US" sz="4400" dirty="0">
              <a:solidFill>
                <a:schemeClr val="accent4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0" t="5509" r="22257" b="5466"/>
          <a:stretch/>
        </p:blipFill>
        <p:spPr>
          <a:xfrm>
            <a:off x="6098869" y="1668379"/>
            <a:ext cx="219776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634" y="1644260"/>
            <a:ext cx="4575008" cy="4495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GB" dirty="0" smtClean="0"/>
              <a:t>There is good e</a:t>
            </a:r>
            <a:r>
              <a:rPr lang="en-GB" altLang="en-GB" dirty="0" smtClean="0"/>
              <a:t>vidence </a:t>
            </a:r>
            <a:r>
              <a:rPr lang="en-GB" altLang="en-GB" dirty="0" smtClean="0"/>
              <a:t>of liquid water </a:t>
            </a:r>
            <a:r>
              <a:rPr lang="en-GB" altLang="en-GB" dirty="0" smtClean="0"/>
              <a:t>on Mars in the past</a:t>
            </a:r>
            <a:r>
              <a:rPr lang="en-GB" altLang="en-GB" dirty="0" smtClean="0"/>
              <a:t>, but none has (yet?) been discovered on the present day surface</a:t>
            </a:r>
          </a:p>
          <a:p>
            <a:pPr marL="0" indent="0" algn="ctr">
              <a:buNone/>
            </a:pPr>
            <a:endParaRPr lang="en-GB" altLang="en-GB" sz="1800" dirty="0" smtClean="0"/>
          </a:p>
          <a:p>
            <a:pPr marL="0" indent="0" algn="ctr">
              <a:buNone/>
            </a:pPr>
            <a:r>
              <a:rPr lang="en-GB" altLang="en-GB" dirty="0" smtClean="0"/>
              <a:t>There is thought to be </a:t>
            </a:r>
            <a:r>
              <a:rPr lang="en-GB" altLang="en-GB" dirty="0" smtClean="0">
                <a:solidFill>
                  <a:srgbClr val="00B0F0"/>
                </a:solidFill>
              </a:rPr>
              <a:t>water present as ice</a:t>
            </a:r>
            <a:r>
              <a:rPr lang="en-GB" altLang="en-GB" dirty="0" smtClean="0"/>
              <a:t> (including ice caps at the poles), and also locked up </a:t>
            </a:r>
            <a:r>
              <a:rPr lang="en-GB" altLang="en-GB" dirty="0" smtClean="0">
                <a:solidFill>
                  <a:schemeClr val="accent2">
                    <a:lumMod val="50000"/>
                  </a:schemeClr>
                </a:solidFill>
              </a:rPr>
              <a:t>within Mars soil</a:t>
            </a:r>
            <a:endParaRPr lang="en-GB" altLang="en-GB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105" y="3534002"/>
            <a:ext cx="3224463" cy="3140492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386414" y="315015"/>
            <a:ext cx="5661460" cy="789359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 smtClean="0">
                <a:solidFill>
                  <a:schemeClr val="accent4"/>
                </a:solidFill>
              </a:rPr>
              <a:t>water: too little</a:t>
            </a:r>
            <a:endParaRPr lang="en-US" sz="4400" dirty="0">
              <a:solidFill>
                <a:schemeClr val="accent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178" y="298973"/>
            <a:ext cx="1615822" cy="875671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906336" y="1309458"/>
            <a:ext cx="2160000" cy="216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28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799" y="1601829"/>
            <a:ext cx="7472402" cy="3931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GB" dirty="0"/>
              <a:t>Mars’ atmosphere is currently </a:t>
            </a:r>
            <a:r>
              <a:rPr lang="en-GB" altLang="en-GB" dirty="0">
                <a:solidFill>
                  <a:srgbClr val="00B050"/>
                </a:solidFill>
              </a:rPr>
              <a:t>95% carbon </a:t>
            </a:r>
            <a:r>
              <a:rPr lang="en-GB" altLang="en-GB" dirty="0">
                <a:solidFill>
                  <a:srgbClr val="00B050"/>
                </a:solidFill>
              </a:rPr>
              <a:t>dioxide </a:t>
            </a:r>
            <a:r>
              <a:rPr lang="en-GB" altLang="en-GB" dirty="0"/>
              <a:t>– breathing is only possible using an oxygen mask</a:t>
            </a:r>
            <a:endParaRPr lang="en-GB" altLang="en-GB" dirty="0"/>
          </a:p>
        </p:txBody>
      </p:sp>
      <p:pic>
        <p:nvPicPr>
          <p:cNvPr id="4" name="Picture 6" descr="Team.jpg                                                       00000010Vortigon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8888" y="2972572"/>
            <a:ext cx="4086225" cy="3376301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510" y="298973"/>
            <a:ext cx="1032650" cy="103265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86414" y="315015"/>
            <a:ext cx="5661460" cy="789359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 smtClean="0">
                <a:solidFill>
                  <a:schemeClr val="accent4"/>
                </a:solidFill>
              </a:rPr>
              <a:t>Oxygen: too little</a:t>
            </a:r>
            <a:endParaRPr lang="en-US" sz="4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1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</TotalTime>
  <Words>711</Words>
  <Application>Microsoft Office PowerPoint</Application>
  <PresentationFormat>On-screen Show (4:3)</PresentationFormat>
  <Paragraphs>84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Abadi MT Condensed Extra Bold</vt:lpstr>
      <vt:lpstr>Arial</vt:lpstr>
      <vt:lpstr>Calibri</vt:lpstr>
      <vt:lpstr>Calibri Light</vt:lpstr>
      <vt:lpstr>Mangal</vt:lpstr>
      <vt:lpstr>Office Theme</vt:lpstr>
      <vt:lpstr>PowerPoint Presentation</vt:lpstr>
      <vt:lpstr>WHAT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LONG WILL IT TAKE? </vt:lpstr>
      <vt:lpstr>TERRAFORMING – CONSIDERATIONS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Thomson</dc:creator>
  <cp:lastModifiedBy>J Brooke</cp:lastModifiedBy>
  <cp:revision>30</cp:revision>
  <cp:lastPrinted>2017-08-15T11:39:25Z</cp:lastPrinted>
  <dcterms:created xsi:type="dcterms:W3CDTF">2017-08-15T09:49:38Z</dcterms:created>
  <dcterms:modified xsi:type="dcterms:W3CDTF">2018-01-29T13:33:27Z</dcterms:modified>
</cp:coreProperties>
</file>