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62" r:id="rId2"/>
    <p:sldId id="260" r:id="rId3"/>
    <p:sldId id="256" r:id="rId4"/>
    <p:sldId id="261"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8510" autoAdjust="0"/>
  </p:normalViewPr>
  <p:slideViewPr>
    <p:cSldViewPr snapToGrid="0">
      <p:cViewPr varScale="1">
        <p:scale>
          <a:sx n="66" d="100"/>
          <a:sy n="66" d="100"/>
        </p:scale>
        <p:origin x="153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0C20BB-5B97-42C3-96A0-B9A0E9E9E124}" type="datetimeFigureOut">
              <a:rPr lang="en-GB" smtClean="0"/>
              <a:t>18/01/2019</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6D41AB-BCCD-4F85-8613-7898EFB98C0E}" type="slidenum">
              <a:rPr lang="en-GB" smtClean="0"/>
              <a:t>‹#›</a:t>
            </a:fld>
            <a:endParaRPr lang="en-GB"/>
          </a:p>
        </p:txBody>
      </p:sp>
    </p:spTree>
    <p:extLst>
      <p:ext uri="{BB962C8B-B14F-4D97-AF65-F5344CB8AC3E}">
        <p14:creationId xmlns:p14="http://schemas.microsoft.com/office/powerpoint/2010/main" val="2565490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Map showing location of samples</a:t>
            </a:r>
            <a:r>
              <a:rPr lang="en-GB" baseline="0" dirty="0" smtClean="0"/>
              <a:t> taken</a:t>
            </a:r>
            <a:endParaRPr lang="en-GB" dirty="0"/>
          </a:p>
        </p:txBody>
      </p:sp>
      <p:sp>
        <p:nvSpPr>
          <p:cNvPr id="4" name="Slide Number Placeholder 3"/>
          <p:cNvSpPr>
            <a:spLocks noGrp="1"/>
          </p:cNvSpPr>
          <p:nvPr>
            <p:ph type="sldNum" sz="quarter" idx="10"/>
          </p:nvPr>
        </p:nvSpPr>
        <p:spPr/>
        <p:txBody>
          <a:bodyPr/>
          <a:lstStyle/>
          <a:p>
            <a:fld id="{796D41AB-BCCD-4F85-8613-7898EFB98C0E}" type="slidenum">
              <a:rPr lang="en-GB" smtClean="0"/>
              <a:t>2</a:t>
            </a:fld>
            <a:endParaRPr lang="en-GB"/>
          </a:p>
        </p:txBody>
      </p:sp>
    </p:spTree>
    <p:extLst>
      <p:ext uri="{BB962C8B-B14F-4D97-AF65-F5344CB8AC3E}">
        <p14:creationId xmlns:p14="http://schemas.microsoft.com/office/powerpoint/2010/main" val="1188665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Graph of </a:t>
            </a:r>
            <a:r>
              <a:rPr lang="en-GB" dirty="0" smtClean="0"/>
              <a:t>plotted data </a:t>
            </a:r>
            <a:r>
              <a:rPr lang="en-GB" dirty="0" smtClean="0"/>
              <a:t>measured from samples</a:t>
            </a:r>
            <a:endParaRPr lang="en-GB" dirty="0"/>
          </a:p>
        </p:txBody>
      </p:sp>
      <p:sp>
        <p:nvSpPr>
          <p:cNvPr id="4" name="Slide Number Placeholder 3"/>
          <p:cNvSpPr>
            <a:spLocks noGrp="1"/>
          </p:cNvSpPr>
          <p:nvPr>
            <p:ph type="sldNum" sz="quarter" idx="10"/>
          </p:nvPr>
        </p:nvSpPr>
        <p:spPr/>
        <p:txBody>
          <a:bodyPr/>
          <a:lstStyle/>
          <a:p>
            <a:fld id="{796D41AB-BCCD-4F85-8613-7898EFB98C0E}" type="slidenum">
              <a:rPr lang="en-GB" smtClean="0"/>
              <a:t>3</a:t>
            </a:fld>
            <a:endParaRPr lang="en-GB"/>
          </a:p>
        </p:txBody>
      </p:sp>
    </p:spTree>
    <p:extLst>
      <p:ext uri="{BB962C8B-B14F-4D97-AF65-F5344CB8AC3E}">
        <p14:creationId xmlns:p14="http://schemas.microsoft.com/office/powerpoint/2010/main" val="19073682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96D41AB-BCCD-4F85-8613-7898EFB98C0E}" type="slidenum">
              <a:rPr lang="en-GB" smtClean="0"/>
              <a:t>4</a:t>
            </a:fld>
            <a:endParaRPr lang="en-GB"/>
          </a:p>
        </p:txBody>
      </p:sp>
    </p:spTree>
    <p:extLst>
      <p:ext uri="{BB962C8B-B14F-4D97-AF65-F5344CB8AC3E}">
        <p14:creationId xmlns:p14="http://schemas.microsoft.com/office/powerpoint/2010/main" val="4061116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F85E707-9CBB-4DB3-B2A5-EC32CC46DC96}" type="datetimeFigureOut">
              <a:rPr lang="en-GB" smtClean="0"/>
              <a:t>18/01/2019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2D89C4-40EA-4F7C-B67D-9DE12F0CEEB1}" type="slidenum">
              <a:rPr lang="en-GB" smtClean="0"/>
              <a:t>‹#›</a:t>
            </a:fld>
            <a:endParaRPr lang="en-GB"/>
          </a:p>
        </p:txBody>
      </p:sp>
    </p:spTree>
    <p:extLst>
      <p:ext uri="{BB962C8B-B14F-4D97-AF65-F5344CB8AC3E}">
        <p14:creationId xmlns:p14="http://schemas.microsoft.com/office/powerpoint/2010/main" val="1912266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F85E707-9CBB-4DB3-B2A5-EC32CC46DC96}" type="datetimeFigureOut">
              <a:rPr lang="en-GB" smtClean="0"/>
              <a:t>18/01/2019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2D89C4-40EA-4F7C-B67D-9DE12F0CEEB1}" type="slidenum">
              <a:rPr lang="en-GB" smtClean="0"/>
              <a:t>‹#›</a:t>
            </a:fld>
            <a:endParaRPr lang="en-GB"/>
          </a:p>
        </p:txBody>
      </p:sp>
    </p:spTree>
    <p:extLst>
      <p:ext uri="{BB962C8B-B14F-4D97-AF65-F5344CB8AC3E}">
        <p14:creationId xmlns:p14="http://schemas.microsoft.com/office/powerpoint/2010/main" val="1840426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F85E707-9CBB-4DB3-B2A5-EC32CC46DC96}" type="datetimeFigureOut">
              <a:rPr lang="en-GB" smtClean="0"/>
              <a:t>18/01/2019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2D89C4-40EA-4F7C-B67D-9DE12F0CEEB1}" type="slidenum">
              <a:rPr lang="en-GB" smtClean="0"/>
              <a:t>‹#›</a:t>
            </a:fld>
            <a:endParaRPr lang="en-GB"/>
          </a:p>
        </p:txBody>
      </p:sp>
    </p:spTree>
    <p:extLst>
      <p:ext uri="{BB962C8B-B14F-4D97-AF65-F5344CB8AC3E}">
        <p14:creationId xmlns:p14="http://schemas.microsoft.com/office/powerpoint/2010/main" val="330188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F85E707-9CBB-4DB3-B2A5-EC32CC46DC96}" type="datetimeFigureOut">
              <a:rPr lang="en-GB" smtClean="0"/>
              <a:t>18/01/2019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2D89C4-40EA-4F7C-B67D-9DE12F0CEEB1}" type="slidenum">
              <a:rPr lang="en-GB" smtClean="0"/>
              <a:t>‹#›</a:t>
            </a:fld>
            <a:endParaRPr lang="en-GB"/>
          </a:p>
        </p:txBody>
      </p:sp>
    </p:spTree>
    <p:extLst>
      <p:ext uri="{BB962C8B-B14F-4D97-AF65-F5344CB8AC3E}">
        <p14:creationId xmlns:p14="http://schemas.microsoft.com/office/powerpoint/2010/main" val="4044947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85E707-9CBB-4DB3-B2A5-EC32CC46DC96}" type="datetimeFigureOut">
              <a:rPr lang="en-GB" smtClean="0"/>
              <a:t>18/01/2019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2D89C4-40EA-4F7C-B67D-9DE12F0CEEB1}" type="slidenum">
              <a:rPr lang="en-GB" smtClean="0"/>
              <a:t>‹#›</a:t>
            </a:fld>
            <a:endParaRPr lang="en-GB"/>
          </a:p>
        </p:txBody>
      </p:sp>
    </p:spTree>
    <p:extLst>
      <p:ext uri="{BB962C8B-B14F-4D97-AF65-F5344CB8AC3E}">
        <p14:creationId xmlns:p14="http://schemas.microsoft.com/office/powerpoint/2010/main" val="2027462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F85E707-9CBB-4DB3-B2A5-EC32CC46DC96}" type="datetimeFigureOut">
              <a:rPr lang="en-GB" smtClean="0"/>
              <a:t>18/01/2019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2D89C4-40EA-4F7C-B67D-9DE12F0CEEB1}" type="slidenum">
              <a:rPr lang="en-GB" smtClean="0"/>
              <a:t>‹#›</a:t>
            </a:fld>
            <a:endParaRPr lang="en-GB"/>
          </a:p>
        </p:txBody>
      </p:sp>
    </p:spTree>
    <p:extLst>
      <p:ext uri="{BB962C8B-B14F-4D97-AF65-F5344CB8AC3E}">
        <p14:creationId xmlns:p14="http://schemas.microsoft.com/office/powerpoint/2010/main" val="2771076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F85E707-9CBB-4DB3-B2A5-EC32CC46DC96}" type="datetimeFigureOut">
              <a:rPr lang="en-GB" smtClean="0"/>
              <a:t>18/01/2019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22D89C4-40EA-4F7C-B67D-9DE12F0CEEB1}" type="slidenum">
              <a:rPr lang="en-GB" smtClean="0"/>
              <a:t>‹#›</a:t>
            </a:fld>
            <a:endParaRPr lang="en-GB"/>
          </a:p>
        </p:txBody>
      </p:sp>
    </p:spTree>
    <p:extLst>
      <p:ext uri="{BB962C8B-B14F-4D97-AF65-F5344CB8AC3E}">
        <p14:creationId xmlns:p14="http://schemas.microsoft.com/office/powerpoint/2010/main" val="1787764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F85E707-9CBB-4DB3-B2A5-EC32CC46DC96}" type="datetimeFigureOut">
              <a:rPr lang="en-GB" smtClean="0"/>
              <a:t>18/01/2019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22D89C4-40EA-4F7C-B67D-9DE12F0CEEB1}" type="slidenum">
              <a:rPr lang="en-GB" smtClean="0"/>
              <a:t>‹#›</a:t>
            </a:fld>
            <a:endParaRPr lang="en-GB"/>
          </a:p>
        </p:txBody>
      </p:sp>
    </p:spTree>
    <p:extLst>
      <p:ext uri="{BB962C8B-B14F-4D97-AF65-F5344CB8AC3E}">
        <p14:creationId xmlns:p14="http://schemas.microsoft.com/office/powerpoint/2010/main" val="3963483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85E707-9CBB-4DB3-B2A5-EC32CC46DC96}" type="datetimeFigureOut">
              <a:rPr lang="en-GB" smtClean="0"/>
              <a:t>18/01/2019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22D89C4-40EA-4F7C-B67D-9DE12F0CEEB1}" type="slidenum">
              <a:rPr lang="en-GB" smtClean="0"/>
              <a:t>‹#›</a:t>
            </a:fld>
            <a:endParaRPr lang="en-GB"/>
          </a:p>
        </p:txBody>
      </p:sp>
    </p:spTree>
    <p:extLst>
      <p:ext uri="{BB962C8B-B14F-4D97-AF65-F5344CB8AC3E}">
        <p14:creationId xmlns:p14="http://schemas.microsoft.com/office/powerpoint/2010/main" val="1114265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85E707-9CBB-4DB3-B2A5-EC32CC46DC96}" type="datetimeFigureOut">
              <a:rPr lang="en-GB" smtClean="0"/>
              <a:t>18/01/2019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2D89C4-40EA-4F7C-B67D-9DE12F0CEEB1}" type="slidenum">
              <a:rPr lang="en-GB" smtClean="0"/>
              <a:t>‹#›</a:t>
            </a:fld>
            <a:endParaRPr lang="en-GB"/>
          </a:p>
        </p:txBody>
      </p:sp>
    </p:spTree>
    <p:extLst>
      <p:ext uri="{BB962C8B-B14F-4D97-AF65-F5344CB8AC3E}">
        <p14:creationId xmlns:p14="http://schemas.microsoft.com/office/powerpoint/2010/main" val="1597024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85E707-9CBB-4DB3-B2A5-EC32CC46DC96}" type="datetimeFigureOut">
              <a:rPr lang="en-GB" smtClean="0"/>
              <a:t>18/01/2019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2D89C4-40EA-4F7C-B67D-9DE12F0CEEB1}" type="slidenum">
              <a:rPr lang="en-GB" smtClean="0"/>
              <a:t>‹#›</a:t>
            </a:fld>
            <a:endParaRPr lang="en-GB"/>
          </a:p>
        </p:txBody>
      </p:sp>
    </p:spTree>
    <p:extLst>
      <p:ext uri="{BB962C8B-B14F-4D97-AF65-F5344CB8AC3E}">
        <p14:creationId xmlns:p14="http://schemas.microsoft.com/office/powerpoint/2010/main" val="1222271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85E707-9CBB-4DB3-B2A5-EC32CC46DC96}" type="datetimeFigureOut">
              <a:rPr lang="en-GB" smtClean="0"/>
              <a:t>18/01/2019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2D89C4-40EA-4F7C-B67D-9DE12F0CEEB1}" type="slidenum">
              <a:rPr lang="en-GB" smtClean="0"/>
              <a:t>‹#›</a:t>
            </a:fld>
            <a:endParaRPr lang="en-GB"/>
          </a:p>
        </p:txBody>
      </p:sp>
    </p:spTree>
    <p:extLst>
      <p:ext uri="{BB962C8B-B14F-4D97-AF65-F5344CB8AC3E}">
        <p14:creationId xmlns:p14="http://schemas.microsoft.com/office/powerpoint/2010/main" val="40463975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1067" y="87453"/>
            <a:ext cx="4401867" cy="707886"/>
          </a:xfrm>
          <a:prstGeom prst="rect">
            <a:avLst/>
          </a:prstGeom>
          <a:noFill/>
        </p:spPr>
        <p:txBody>
          <a:bodyPr wrap="square" rtlCol="0">
            <a:spAutoFit/>
          </a:bodyPr>
          <a:lstStyle/>
          <a:p>
            <a:pPr algn="ctr"/>
            <a:r>
              <a:rPr lang="en-GB" sz="4000" b="1" dirty="0" smtClean="0">
                <a:latin typeface="Arial" panose="020B0604020202020204" pitchFamily="34" charset="0"/>
                <a:cs typeface="Arial" panose="020B0604020202020204" pitchFamily="34" charset="0"/>
              </a:rPr>
              <a:t>INSTRUCTIONS</a:t>
            </a:r>
            <a:endParaRPr lang="en-GB" sz="4000" b="1" dirty="0">
              <a:latin typeface="Arial" panose="020B0604020202020204" pitchFamily="34" charset="0"/>
              <a:cs typeface="Arial" panose="020B0604020202020204" pitchFamily="34" charset="0"/>
            </a:endParaRPr>
          </a:p>
        </p:txBody>
      </p:sp>
      <p:sp>
        <p:nvSpPr>
          <p:cNvPr id="5" name="TextBox 4"/>
          <p:cNvSpPr txBox="1"/>
          <p:nvPr/>
        </p:nvSpPr>
        <p:spPr>
          <a:xfrm>
            <a:off x="566057" y="853395"/>
            <a:ext cx="8098972" cy="4247317"/>
          </a:xfrm>
          <a:prstGeom prst="rect">
            <a:avLst/>
          </a:prstGeom>
          <a:noFill/>
        </p:spPr>
        <p:txBody>
          <a:bodyPr wrap="square" rtlCol="0">
            <a:spAutoFit/>
          </a:bodyPr>
          <a:lstStyle/>
          <a:p>
            <a:pPr algn="just"/>
            <a:r>
              <a:rPr lang="en-GB" dirty="0" smtClean="0"/>
              <a:t>NB this activity can be used as a class demonstration on screen, sheets can be printed and given to groups to work independently, or the exercise can be expanded to be a computer based activity by plotting the data given in excel (such that pupils create the data graph themselves rather than being given a copy).</a:t>
            </a:r>
          </a:p>
          <a:p>
            <a:pPr algn="just"/>
            <a:endParaRPr lang="en-GB" dirty="0"/>
          </a:p>
          <a:p>
            <a:pPr algn="just"/>
            <a:r>
              <a:rPr lang="en-GB" dirty="0" smtClean="0"/>
              <a:t>For each location shown on the map, data for </a:t>
            </a:r>
            <a:r>
              <a:rPr lang="el-GR" dirty="0" smtClean="0"/>
              <a:t>δ</a:t>
            </a:r>
            <a:r>
              <a:rPr lang="en-GB" baseline="30000" dirty="0" smtClean="0"/>
              <a:t>13</a:t>
            </a:r>
            <a:r>
              <a:rPr lang="en-GB" dirty="0" smtClean="0"/>
              <a:t>C and </a:t>
            </a:r>
            <a:r>
              <a:rPr lang="en-GB" baseline="30000" dirty="0" smtClean="0"/>
              <a:t>14</a:t>
            </a:r>
            <a:r>
              <a:rPr lang="en-GB" dirty="0" smtClean="0"/>
              <a:t>C is plotted on the graph.</a:t>
            </a:r>
          </a:p>
          <a:p>
            <a:pPr algn="just"/>
            <a:endParaRPr lang="en-GB" dirty="0"/>
          </a:p>
          <a:p>
            <a:pPr algn="just"/>
            <a:r>
              <a:rPr lang="en-GB" dirty="0" smtClean="0"/>
              <a:t>Using the graph on slide 16 of the workshop, identify what the contribution of different CO</a:t>
            </a:r>
            <a:r>
              <a:rPr lang="en-GB" baseline="-25000" dirty="0" smtClean="0"/>
              <a:t>2</a:t>
            </a:r>
            <a:r>
              <a:rPr lang="en-GB" dirty="0" smtClean="0"/>
              <a:t> sources is likely to be by comparing where each source plots. For example, if the data plots high in the top right of the graph, this might represent an atmospheric source. </a:t>
            </a:r>
            <a:endParaRPr lang="en-GB" dirty="0"/>
          </a:p>
          <a:p>
            <a:pPr algn="just"/>
            <a:endParaRPr lang="en-GB" dirty="0" smtClean="0"/>
          </a:p>
          <a:p>
            <a:pPr algn="just"/>
            <a:r>
              <a:rPr lang="en-GB" dirty="0" smtClean="0"/>
              <a:t>Data:</a:t>
            </a:r>
          </a:p>
          <a:p>
            <a:pPr algn="just"/>
            <a:endParaRPr lang="en-GB" dirty="0"/>
          </a:p>
          <a:p>
            <a:pPr algn="just"/>
            <a:endParaRPr lang="en-GB" dirty="0"/>
          </a:p>
        </p:txBody>
      </p:sp>
      <p:graphicFrame>
        <p:nvGraphicFramePr>
          <p:cNvPr id="6" name="Table 5"/>
          <p:cNvGraphicFramePr>
            <a:graphicFrameLocks noGrp="1"/>
          </p:cNvGraphicFramePr>
          <p:nvPr>
            <p:extLst>
              <p:ext uri="{D42A27DB-BD31-4B8C-83A1-F6EECF244321}">
                <p14:modId xmlns:p14="http://schemas.microsoft.com/office/powerpoint/2010/main" val="882265161"/>
              </p:ext>
            </p:extLst>
          </p:nvPr>
        </p:nvGraphicFramePr>
        <p:xfrm>
          <a:off x="1524000" y="4561115"/>
          <a:ext cx="6096000" cy="185420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pPr algn="ctr"/>
                      <a:r>
                        <a:rPr lang="en-GB" dirty="0" smtClean="0"/>
                        <a:t>Sample #</a:t>
                      </a:r>
                      <a:endParaRPr lang="en-GB" dirty="0"/>
                    </a:p>
                  </a:txBody>
                  <a:tcPr/>
                </a:tc>
                <a:tc>
                  <a:txBody>
                    <a:bodyPr/>
                    <a:lstStyle/>
                    <a:p>
                      <a:pPr algn="ctr"/>
                      <a:r>
                        <a:rPr lang="el-GR" dirty="0" smtClean="0"/>
                        <a:t>δ</a:t>
                      </a:r>
                      <a:r>
                        <a:rPr lang="en-GB" baseline="30000" dirty="0" smtClean="0"/>
                        <a:t>13</a:t>
                      </a:r>
                      <a:r>
                        <a:rPr lang="en-GB" dirty="0" smtClean="0"/>
                        <a:t>C (x-value)</a:t>
                      </a:r>
                      <a:endParaRPr lang="en-GB" dirty="0"/>
                    </a:p>
                  </a:txBody>
                  <a:tcPr/>
                </a:tc>
                <a:tc>
                  <a:txBody>
                    <a:bodyPr/>
                    <a:lstStyle/>
                    <a:p>
                      <a:pPr algn="ctr"/>
                      <a:r>
                        <a:rPr lang="en-GB" baseline="30000" dirty="0" smtClean="0"/>
                        <a:t>14</a:t>
                      </a:r>
                      <a:r>
                        <a:rPr lang="en-GB" dirty="0" smtClean="0"/>
                        <a:t>C (y-value)</a:t>
                      </a:r>
                      <a:endParaRPr lang="en-GB" dirty="0"/>
                    </a:p>
                  </a:txBody>
                  <a:tcPr/>
                </a:tc>
              </a:tr>
              <a:tr h="370840">
                <a:tc>
                  <a:txBody>
                    <a:bodyPr/>
                    <a:lstStyle/>
                    <a:p>
                      <a:pPr algn="ctr"/>
                      <a:r>
                        <a:rPr lang="en-GB" dirty="0" smtClean="0"/>
                        <a:t>A</a:t>
                      </a:r>
                      <a:endParaRPr lang="en-GB" dirty="0"/>
                    </a:p>
                  </a:txBody>
                  <a:tcPr/>
                </a:tc>
                <a:tc>
                  <a:txBody>
                    <a:bodyPr/>
                    <a:lstStyle/>
                    <a:p>
                      <a:pPr algn="ctr"/>
                      <a:r>
                        <a:rPr lang="en-GB" dirty="0" smtClean="0"/>
                        <a:t>0.00</a:t>
                      </a:r>
                      <a:endParaRPr lang="en-GB" dirty="0"/>
                    </a:p>
                  </a:txBody>
                  <a:tcPr/>
                </a:tc>
                <a:tc>
                  <a:txBody>
                    <a:bodyPr/>
                    <a:lstStyle/>
                    <a:p>
                      <a:pPr algn="ctr"/>
                      <a:r>
                        <a:rPr lang="en-GB" dirty="0" smtClean="0"/>
                        <a:t>0.01</a:t>
                      </a:r>
                      <a:endParaRPr lang="en-GB" dirty="0"/>
                    </a:p>
                  </a:txBody>
                  <a:tcPr/>
                </a:tc>
              </a:tr>
              <a:tr h="370840">
                <a:tc>
                  <a:txBody>
                    <a:bodyPr/>
                    <a:lstStyle/>
                    <a:p>
                      <a:pPr algn="ctr"/>
                      <a:r>
                        <a:rPr lang="en-GB" dirty="0" smtClean="0"/>
                        <a:t>B</a:t>
                      </a:r>
                      <a:endParaRPr lang="en-GB" dirty="0"/>
                    </a:p>
                  </a:txBody>
                  <a:tcPr/>
                </a:tc>
                <a:tc>
                  <a:txBody>
                    <a:bodyPr/>
                    <a:lstStyle/>
                    <a:p>
                      <a:pPr algn="ctr"/>
                      <a:r>
                        <a:rPr lang="en-GB" dirty="0" smtClean="0"/>
                        <a:t>-11.96</a:t>
                      </a:r>
                      <a:endParaRPr lang="en-GB" dirty="0"/>
                    </a:p>
                  </a:txBody>
                  <a:tcPr/>
                </a:tc>
                <a:tc>
                  <a:txBody>
                    <a:bodyPr/>
                    <a:lstStyle/>
                    <a:p>
                      <a:pPr algn="ctr"/>
                      <a:r>
                        <a:rPr lang="en-GB" dirty="0" smtClean="0"/>
                        <a:t>49.82</a:t>
                      </a:r>
                      <a:endParaRPr lang="en-GB" dirty="0"/>
                    </a:p>
                  </a:txBody>
                  <a:tcPr/>
                </a:tc>
              </a:tr>
              <a:tr h="370840">
                <a:tc>
                  <a:txBody>
                    <a:bodyPr/>
                    <a:lstStyle/>
                    <a:p>
                      <a:pPr algn="ctr"/>
                      <a:r>
                        <a:rPr lang="en-GB" dirty="0" smtClean="0"/>
                        <a:t>C</a:t>
                      </a:r>
                      <a:endParaRPr lang="en-GB" dirty="0"/>
                    </a:p>
                  </a:txBody>
                  <a:tcPr/>
                </a:tc>
                <a:tc>
                  <a:txBody>
                    <a:bodyPr/>
                    <a:lstStyle/>
                    <a:p>
                      <a:pPr algn="ctr"/>
                      <a:r>
                        <a:rPr lang="en-GB" dirty="0" smtClean="0"/>
                        <a:t>-3.17</a:t>
                      </a:r>
                      <a:endParaRPr lang="en-GB" dirty="0"/>
                    </a:p>
                  </a:txBody>
                  <a:tcPr/>
                </a:tc>
                <a:tc>
                  <a:txBody>
                    <a:bodyPr/>
                    <a:lstStyle/>
                    <a:p>
                      <a:pPr algn="ctr"/>
                      <a:r>
                        <a:rPr lang="en-GB" dirty="0" smtClean="0"/>
                        <a:t>73.41</a:t>
                      </a:r>
                      <a:endParaRPr lang="en-GB" dirty="0"/>
                    </a:p>
                  </a:txBody>
                  <a:tcPr/>
                </a:tc>
              </a:tr>
              <a:tr h="370840">
                <a:tc>
                  <a:txBody>
                    <a:bodyPr/>
                    <a:lstStyle/>
                    <a:p>
                      <a:pPr algn="ctr"/>
                      <a:r>
                        <a:rPr lang="en-GB" dirty="0" smtClean="0"/>
                        <a:t>D</a:t>
                      </a:r>
                      <a:endParaRPr lang="en-GB" dirty="0"/>
                    </a:p>
                  </a:txBody>
                  <a:tcPr/>
                </a:tc>
                <a:tc>
                  <a:txBody>
                    <a:bodyPr/>
                    <a:lstStyle/>
                    <a:p>
                      <a:pPr algn="ctr"/>
                      <a:r>
                        <a:rPr lang="en-GB" dirty="0" smtClean="0"/>
                        <a:t>-25.02</a:t>
                      </a:r>
                      <a:endParaRPr lang="en-GB" dirty="0"/>
                    </a:p>
                  </a:txBody>
                  <a:tcPr/>
                </a:tc>
                <a:tc>
                  <a:txBody>
                    <a:bodyPr/>
                    <a:lstStyle/>
                    <a:p>
                      <a:pPr algn="ctr"/>
                      <a:r>
                        <a:rPr lang="en-GB" dirty="0" smtClean="0"/>
                        <a:t>99.35</a:t>
                      </a:r>
                      <a:endParaRPr lang="en-GB" dirty="0"/>
                    </a:p>
                  </a:txBody>
                  <a:tcPr/>
                </a:tc>
              </a:tr>
            </a:tbl>
          </a:graphicData>
        </a:graphic>
      </p:graphicFrame>
    </p:spTree>
    <p:extLst>
      <p:ext uri="{BB962C8B-B14F-4D97-AF65-F5344CB8AC3E}">
        <p14:creationId xmlns:p14="http://schemas.microsoft.com/office/powerpoint/2010/main" val="3301363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4" name="Picture 6"/>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8081"/>
          <a:stretch/>
        </p:blipFill>
        <p:spPr bwMode="auto">
          <a:xfrm>
            <a:off x="339842" y="74779"/>
            <a:ext cx="8327640" cy="6654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5-Point Star 4"/>
          <p:cNvSpPr/>
          <p:nvPr/>
        </p:nvSpPr>
        <p:spPr>
          <a:xfrm>
            <a:off x="3459653" y="1291174"/>
            <a:ext cx="527258" cy="512321"/>
          </a:xfrm>
          <a:prstGeom prst="star5">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5-Point Star 6"/>
          <p:cNvSpPr/>
          <p:nvPr/>
        </p:nvSpPr>
        <p:spPr>
          <a:xfrm>
            <a:off x="4245947" y="4039174"/>
            <a:ext cx="527258" cy="512321"/>
          </a:xfrm>
          <a:prstGeom prst="star5">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5-Point Star 8"/>
          <p:cNvSpPr/>
          <p:nvPr/>
        </p:nvSpPr>
        <p:spPr>
          <a:xfrm>
            <a:off x="1134225" y="1295923"/>
            <a:ext cx="527258" cy="512321"/>
          </a:xfrm>
          <a:prstGeom prst="star5">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5-Point Star 10"/>
          <p:cNvSpPr/>
          <p:nvPr/>
        </p:nvSpPr>
        <p:spPr>
          <a:xfrm>
            <a:off x="7644766" y="2338618"/>
            <a:ext cx="527258" cy="512321"/>
          </a:xfrm>
          <a:prstGeom prst="star5">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p:cNvSpPr txBox="1"/>
          <p:nvPr/>
        </p:nvSpPr>
        <p:spPr>
          <a:xfrm>
            <a:off x="1240281" y="1401850"/>
            <a:ext cx="263629" cy="369332"/>
          </a:xfrm>
          <a:prstGeom prst="rect">
            <a:avLst/>
          </a:prstGeom>
          <a:noFill/>
        </p:spPr>
        <p:txBody>
          <a:bodyPr wrap="square" rtlCol="0">
            <a:spAutoFit/>
          </a:bodyPr>
          <a:lstStyle/>
          <a:p>
            <a:r>
              <a:rPr lang="en-GB" b="1" dirty="0" smtClean="0"/>
              <a:t>A</a:t>
            </a:r>
            <a:endParaRPr lang="en-GB" b="1" dirty="0"/>
          </a:p>
        </p:txBody>
      </p:sp>
      <p:sp>
        <p:nvSpPr>
          <p:cNvPr id="15" name="TextBox 14"/>
          <p:cNvSpPr txBox="1"/>
          <p:nvPr/>
        </p:nvSpPr>
        <p:spPr>
          <a:xfrm>
            <a:off x="3580566" y="1401850"/>
            <a:ext cx="263629" cy="369332"/>
          </a:xfrm>
          <a:prstGeom prst="rect">
            <a:avLst/>
          </a:prstGeom>
          <a:noFill/>
        </p:spPr>
        <p:txBody>
          <a:bodyPr wrap="square" rtlCol="0">
            <a:spAutoFit/>
          </a:bodyPr>
          <a:lstStyle/>
          <a:p>
            <a:r>
              <a:rPr lang="en-GB" b="1" dirty="0" smtClean="0"/>
              <a:t>B</a:t>
            </a:r>
            <a:endParaRPr lang="en-GB" b="1" dirty="0"/>
          </a:p>
        </p:txBody>
      </p:sp>
      <p:sp>
        <p:nvSpPr>
          <p:cNvPr id="16" name="TextBox 15"/>
          <p:cNvSpPr txBox="1"/>
          <p:nvPr/>
        </p:nvSpPr>
        <p:spPr>
          <a:xfrm>
            <a:off x="7763701" y="2440660"/>
            <a:ext cx="263629" cy="369332"/>
          </a:xfrm>
          <a:prstGeom prst="rect">
            <a:avLst/>
          </a:prstGeom>
          <a:noFill/>
        </p:spPr>
        <p:txBody>
          <a:bodyPr wrap="square" rtlCol="0">
            <a:spAutoFit/>
          </a:bodyPr>
          <a:lstStyle/>
          <a:p>
            <a:r>
              <a:rPr lang="en-GB" b="1" dirty="0" smtClean="0"/>
              <a:t>C</a:t>
            </a:r>
            <a:endParaRPr lang="en-GB" b="1" dirty="0"/>
          </a:p>
        </p:txBody>
      </p:sp>
      <p:sp>
        <p:nvSpPr>
          <p:cNvPr id="17" name="TextBox 16"/>
          <p:cNvSpPr txBox="1"/>
          <p:nvPr/>
        </p:nvSpPr>
        <p:spPr>
          <a:xfrm>
            <a:off x="4358968" y="4154382"/>
            <a:ext cx="263629" cy="369332"/>
          </a:xfrm>
          <a:prstGeom prst="rect">
            <a:avLst/>
          </a:prstGeom>
          <a:noFill/>
        </p:spPr>
        <p:txBody>
          <a:bodyPr wrap="square" rtlCol="0">
            <a:spAutoFit/>
          </a:bodyPr>
          <a:lstStyle/>
          <a:p>
            <a:r>
              <a:rPr lang="en-GB" b="1" dirty="0" smtClean="0"/>
              <a:t>D</a:t>
            </a:r>
            <a:endParaRPr lang="en-GB" b="1" dirty="0"/>
          </a:p>
        </p:txBody>
      </p:sp>
    </p:spTree>
    <p:extLst>
      <p:ext uri="{BB962C8B-B14F-4D97-AF65-F5344CB8AC3E}">
        <p14:creationId xmlns:p14="http://schemas.microsoft.com/office/powerpoint/2010/main" val="363161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5" name="Group 84"/>
          <p:cNvGrpSpPr/>
          <p:nvPr/>
        </p:nvGrpSpPr>
        <p:grpSpPr>
          <a:xfrm>
            <a:off x="306549" y="602608"/>
            <a:ext cx="6983121" cy="5798653"/>
            <a:chOff x="654050" y="703263"/>
            <a:chExt cx="7102475" cy="5792095"/>
          </a:xfrm>
        </p:grpSpPr>
        <p:sp>
          <p:nvSpPr>
            <p:cNvPr id="7" name="Line 5"/>
            <p:cNvSpPr>
              <a:spLocks noChangeShapeType="1"/>
            </p:cNvSpPr>
            <p:nvPr/>
          </p:nvSpPr>
          <p:spPr bwMode="auto">
            <a:xfrm>
              <a:off x="1857375" y="5622926"/>
              <a:ext cx="5899150"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Line 6"/>
            <p:cNvSpPr>
              <a:spLocks noChangeShapeType="1"/>
            </p:cNvSpPr>
            <p:nvPr/>
          </p:nvSpPr>
          <p:spPr bwMode="auto">
            <a:xfrm>
              <a:off x="2311400" y="5622926"/>
              <a:ext cx="0" cy="39688"/>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Line 7"/>
            <p:cNvSpPr>
              <a:spLocks noChangeShapeType="1"/>
            </p:cNvSpPr>
            <p:nvPr/>
          </p:nvSpPr>
          <p:spPr bwMode="auto">
            <a:xfrm>
              <a:off x="3219450" y="5622926"/>
              <a:ext cx="0" cy="39688"/>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Line 8"/>
            <p:cNvSpPr>
              <a:spLocks noChangeShapeType="1"/>
            </p:cNvSpPr>
            <p:nvPr/>
          </p:nvSpPr>
          <p:spPr bwMode="auto">
            <a:xfrm>
              <a:off x="4125913" y="5622926"/>
              <a:ext cx="0" cy="39688"/>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 name="Line 9"/>
            <p:cNvSpPr>
              <a:spLocks noChangeShapeType="1"/>
            </p:cNvSpPr>
            <p:nvPr/>
          </p:nvSpPr>
          <p:spPr bwMode="auto">
            <a:xfrm>
              <a:off x="5033963" y="5622926"/>
              <a:ext cx="0" cy="39688"/>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 name="Line 10"/>
            <p:cNvSpPr>
              <a:spLocks noChangeShapeType="1"/>
            </p:cNvSpPr>
            <p:nvPr/>
          </p:nvSpPr>
          <p:spPr bwMode="auto">
            <a:xfrm>
              <a:off x="5940425" y="5622926"/>
              <a:ext cx="0" cy="39688"/>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 name="Line 11"/>
            <p:cNvSpPr>
              <a:spLocks noChangeShapeType="1"/>
            </p:cNvSpPr>
            <p:nvPr/>
          </p:nvSpPr>
          <p:spPr bwMode="auto">
            <a:xfrm>
              <a:off x="6848475" y="5622926"/>
              <a:ext cx="0" cy="39688"/>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Line 12"/>
            <p:cNvSpPr>
              <a:spLocks noChangeShapeType="1"/>
            </p:cNvSpPr>
            <p:nvPr/>
          </p:nvSpPr>
          <p:spPr bwMode="auto">
            <a:xfrm>
              <a:off x="7756525" y="5622926"/>
              <a:ext cx="0" cy="39688"/>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p:nvSpPr>
          <p:spPr bwMode="auto">
            <a:xfrm>
              <a:off x="1857375" y="5622926"/>
              <a:ext cx="0" cy="98425"/>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p:nvSpPr>
          <p:spPr bwMode="auto">
            <a:xfrm>
              <a:off x="2765425" y="5622926"/>
              <a:ext cx="0" cy="98425"/>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7" name="Line 15"/>
            <p:cNvSpPr>
              <a:spLocks noChangeShapeType="1"/>
            </p:cNvSpPr>
            <p:nvPr/>
          </p:nvSpPr>
          <p:spPr bwMode="auto">
            <a:xfrm>
              <a:off x="3671888" y="5622926"/>
              <a:ext cx="0" cy="98425"/>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8" name="Line 16"/>
            <p:cNvSpPr>
              <a:spLocks noChangeShapeType="1"/>
            </p:cNvSpPr>
            <p:nvPr/>
          </p:nvSpPr>
          <p:spPr bwMode="auto">
            <a:xfrm>
              <a:off x="4579938" y="5622926"/>
              <a:ext cx="0" cy="98425"/>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9" name="Line 17"/>
            <p:cNvSpPr>
              <a:spLocks noChangeShapeType="1"/>
            </p:cNvSpPr>
            <p:nvPr/>
          </p:nvSpPr>
          <p:spPr bwMode="auto">
            <a:xfrm>
              <a:off x="5487988" y="5622926"/>
              <a:ext cx="0" cy="98425"/>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0" name="Line 18"/>
            <p:cNvSpPr>
              <a:spLocks noChangeShapeType="1"/>
            </p:cNvSpPr>
            <p:nvPr/>
          </p:nvSpPr>
          <p:spPr bwMode="auto">
            <a:xfrm>
              <a:off x="6394450" y="5622926"/>
              <a:ext cx="0" cy="98425"/>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1" name="Line 19"/>
            <p:cNvSpPr>
              <a:spLocks noChangeShapeType="1"/>
            </p:cNvSpPr>
            <p:nvPr/>
          </p:nvSpPr>
          <p:spPr bwMode="auto">
            <a:xfrm>
              <a:off x="7302500" y="5622926"/>
              <a:ext cx="0" cy="98425"/>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2" name="Line 20"/>
            <p:cNvSpPr>
              <a:spLocks noChangeShapeType="1"/>
            </p:cNvSpPr>
            <p:nvPr/>
          </p:nvSpPr>
          <p:spPr bwMode="auto">
            <a:xfrm>
              <a:off x="1857375" y="881063"/>
              <a:ext cx="5899150"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3" name="Line 21"/>
            <p:cNvSpPr>
              <a:spLocks noChangeShapeType="1"/>
            </p:cNvSpPr>
            <p:nvPr/>
          </p:nvSpPr>
          <p:spPr bwMode="auto">
            <a:xfrm flipV="1">
              <a:off x="1857375" y="881063"/>
              <a:ext cx="0" cy="4741863"/>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4" name="Line 22"/>
            <p:cNvSpPr>
              <a:spLocks noChangeShapeType="1"/>
            </p:cNvSpPr>
            <p:nvPr/>
          </p:nvSpPr>
          <p:spPr bwMode="auto">
            <a:xfrm flipH="1">
              <a:off x="1817688" y="5622926"/>
              <a:ext cx="396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5" name="Line 23"/>
            <p:cNvSpPr>
              <a:spLocks noChangeShapeType="1"/>
            </p:cNvSpPr>
            <p:nvPr/>
          </p:nvSpPr>
          <p:spPr bwMode="auto">
            <a:xfrm flipH="1">
              <a:off x="1817688" y="4895851"/>
              <a:ext cx="396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6" name="Line 24"/>
            <p:cNvSpPr>
              <a:spLocks noChangeShapeType="1"/>
            </p:cNvSpPr>
            <p:nvPr/>
          </p:nvSpPr>
          <p:spPr bwMode="auto">
            <a:xfrm flipH="1">
              <a:off x="1817688" y="4167188"/>
              <a:ext cx="396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7" name="Line 25"/>
            <p:cNvSpPr>
              <a:spLocks noChangeShapeType="1"/>
            </p:cNvSpPr>
            <p:nvPr/>
          </p:nvSpPr>
          <p:spPr bwMode="auto">
            <a:xfrm flipH="1">
              <a:off x="1817688" y="3438526"/>
              <a:ext cx="396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8" name="Line 26"/>
            <p:cNvSpPr>
              <a:spLocks noChangeShapeType="1"/>
            </p:cNvSpPr>
            <p:nvPr/>
          </p:nvSpPr>
          <p:spPr bwMode="auto">
            <a:xfrm flipH="1">
              <a:off x="1817688" y="2709863"/>
              <a:ext cx="396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9" name="Line 27"/>
            <p:cNvSpPr>
              <a:spLocks noChangeShapeType="1"/>
            </p:cNvSpPr>
            <p:nvPr/>
          </p:nvSpPr>
          <p:spPr bwMode="auto">
            <a:xfrm flipH="1">
              <a:off x="1817688" y="1982788"/>
              <a:ext cx="396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0" name="Line 28"/>
            <p:cNvSpPr>
              <a:spLocks noChangeShapeType="1"/>
            </p:cNvSpPr>
            <p:nvPr/>
          </p:nvSpPr>
          <p:spPr bwMode="auto">
            <a:xfrm flipH="1">
              <a:off x="1817688" y="1235076"/>
              <a:ext cx="396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1" name="Line 29"/>
            <p:cNvSpPr>
              <a:spLocks noChangeShapeType="1"/>
            </p:cNvSpPr>
            <p:nvPr/>
          </p:nvSpPr>
          <p:spPr bwMode="auto">
            <a:xfrm flipH="1">
              <a:off x="1779588" y="5249863"/>
              <a:ext cx="777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2" name="Line 30"/>
            <p:cNvSpPr>
              <a:spLocks noChangeShapeType="1"/>
            </p:cNvSpPr>
            <p:nvPr/>
          </p:nvSpPr>
          <p:spPr bwMode="auto">
            <a:xfrm flipH="1">
              <a:off x="1779588" y="4521201"/>
              <a:ext cx="777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3" name="Line 31"/>
            <p:cNvSpPr>
              <a:spLocks noChangeShapeType="1"/>
            </p:cNvSpPr>
            <p:nvPr/>
          </p:nvSpPr>
          <p:spPr bwMode="auto">
            <a:xfrm flipH="1">
              <a:off x="1779588" y="3792538"/>
              <a:ext cx="777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4" name="Line 32"/>
            <p:cNvSpPr>
              <a:spLocks noChangeShapeType="1"/>
            </p:cNvSpPr>
            <p:nvPr/>
          </p:nvSpPr>
          <p:spPr bwMode="auto">
            <a:xfrm flipH="1">
              <a:off x="1779588" y="3065463"/>
              <a:ext cx="777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5" name="Line 33"/>
            <p:cNvSpPr>
              <a:spLocks noChangeShapeType="1"/>
            </p:cNvSpPr>
            <p:nvPr/>
          </p:nvSpPr>
          <p:spPr bwMode="auto">
            <a:xfrm flipH="1">
              <a:off x="1779588" y="2336801"/>
              <a:ext cx="777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6" name="Line 34"/>
            <p:cNvSpPr>
              <a:spLocks noChangeShapeType="1"/>
            </p:cNvSpPr>
            <p:nvPr/>
          </p:nvSpPr>
          <p:spPr bwMode="auto">
            <a:xfrm flipH="1">
              <a:off x="1779588" y="1608138"/>
              <a:ext cx="777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7" name="Line 35"/>
            <p:cNvSpPr>
              <a:spLocks noChangeShapeType="1"/>
            </p:cNvSpPr>
            <p:nvPr/>
          </p:nvSpPr>
          <p:spPr bwMode="auto">
            <a:xfrm flipH="1">
              <a:off x="1779588" y="881063"/>
              <a:ext cx="777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8" name="Line 36"/>
            <p:cNvSpPr>
              <a:spLocks noChangeShapeType="1"/>
            </p:cNvSpPr>
            <p:nvPr/>
          </p:nvSpPr>
          <p:spPr bwMode="auto">
            <a:xfrm flipV="1">
              <a:off x="7756525" y="881063"/>
              <a:ext cx="0" cy="4741863"/>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9" name="Rectangle 37"/>
            <p:cNvSpPr>
              <a:spLocks noChangeArrowheads="1"/>
            </p:cNvSpPr>
            <p:nvPr/>
          </p:nvSpPr>
          <p:spPr bwMode="auto">
            <a:xfrm>
              <a:off x="1562100" y="5741988"/>
              <a:ext cx="769937"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-30.0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0" name="Rectangle 38"/>
            <p:cNvSpPr>
              <a:spLocks noChangeArrowheads="1"/>
            </p:cNvSpPr>
            <p:nvPr/>
          </p:nvSpPr>
          <p:spPr bwMode="auto">
            <a:xfrm>
              <a:off x="2468563" y="5741988"/>
              <a:ext cx="769937"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-25.0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1" name="Rectangle 39"/>
            <p:cNvSpPr>
              <a:spLocks noChangeArrowheads="1"/>
            </p:cNvSpPr>
            <p:nvPr/>
          </p:nvSpPr>
          <p:spPr bwMode="auto">
            <a:xfrm>
              <a:off x="3376613" y="5741988"/>
              <a:ext cx="769937"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-20.0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2" name="Rectangle 40"/>
            <p:cNvSpPr>
              <a:spLocks noChangeArrowheads="1"/>
            </p:cNvSpPr>
            <p:nvPr/>
          </p:nvSpPr>
          <p:spPr bwMode="auto">
            <a:xfrm>
              <a:off x="4284663" y="5741988"/>
              <a:ext cx="769937"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-15.0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3" name="Rectangle 41"/>
            <p:cNvSpPr>
              <a:spLocks noChangeArrowheads="1"/>
            </p:cNvSpPr>
            <p:nvPr/>
          </p:nvSpPr>
          <p:spPr bwMode="auto">
            <a:xfrm>
              <a:off x="5191125" y="5741988"/>
              <a:ext cx="769937"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-10.0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4" name="Rectangle 42"/>
            <p:cNvSpPr>
              <a:spLocks noChangeArrowheads="1"/>
            </p:cNvSpPr>
            <p:nvPr/>
          </p:nvSpPr>
          <p:spPr bwMode="auto">
            <a:xfrm>
              <a:off x="6157913" y="5741988"/>
              <a:ext cx="611187"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-5.0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5" name="Rectangle 43"/>
            <p:cNvSpPr>
              <a:spLocks noChangeArrowheads="1"/>
            </p:cNvSpPr>
            <p:nvPr/>
          </p:nvSpPr>
          <p:spPr bwMode="auto">
            <a:xfrm>
              <a:off x="7124700" y="5741988"/>
              <a:ext cx="512762"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0.0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6" name="Rectangle 44"/>
            <p:cNvSpPr>
              <a:spLocks noChangeArrowheads="1"/>
            </p:cNvSpPr>
            <p:nvPr/>
          </p:nvSpPr>
          <p:spPr bwMode="auto">
            <a:xfrm>
              <a:off x="1325563" y="5092701"/>
              <a:ext cx="512762"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0.0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7" name="Rectangle 45"/>
            <p:cNvSpPr>
              <a:spLocks noChangeArrowheads="1"/>
            </p:cNvSpPr>
            <p:nvPr/>
          </p:nvSpPr>
          <p:spPr bwMode="auto">
            <a:xfrm>
              <a:off x="1187450" y="4364038"/>
              <a:ext cx="669925"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20.0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8" name="Rectangle 46"/>
            <p:cNvSpPr>
              <a:spLocks noChangeArrowheads="1"/>
            </p:cNvSpPr>
            <p:nvPr/>
          </p:nvSpPr>
          <p:spPr bwMode="auto">
            <a:xfrm>
              <a:off x="1187450" y="3616326"/>
              <a:ext cx="669925"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40.0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9" name="Rectangle 47"/>
            <p:cNvSpPr>
              <a:spLocks noChangeArrowheads="1"/>
            </p:cNvSpPr>
            <p:nvPr/>
          </p:nvSpPr>
          <p:spPr bwMode="auto">
            <a:xfrm>
              <a:off x="1187450" y="2887663"/>
              <a:ext cx="669925"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60.0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50" name="Rectangle 48"/>
            <p:cNvSpPr>
              <a:spLocks noChangeArrowheads="1"/>
            </p:cNvSpPr>
            <p:nvPr/>
          </p:nvSpPr>
          <p:spPr bwMode="auto">
            <a:xfrm>
              <a:off x="1187450" y="2160588"/>
              <a:ext cx="669925"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80.0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51" name="Rectangle 49"/>
            <p:cNvSpPr>
              <a:spLocks noChangeArrowheads="1"/>
            </p:cNvSpPr>
            <p:nvPr/>
          </p:nvSpPr>
          <p:spPr bwMode="auto">
            <a:xfrm>
              <a:off x="1028700" y="1431926"/>
              <a:ext cx="828675"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100.0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52" name="Rectangle 50"/>
            <p:cNvSpPr>
              <a:spLocks noChangeArrowheads="1"/>
            </p:cNvSpPr>
            <p:nvPr/>
          </p:nvSpPr>
          <p:spPr bwMode="auto">
            <a:xfrm>
              <a:off x="1028700" y="703263"/>
              <a:ext cx="828675"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120.0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80" name="Rectangle 78"/>
            <p:cNvSpPr>
              <a:spLocks noChangeArrowheads="1"/>
            </p:cNvSpPr>
            <p:nvPr/>
          </p:nvSpPr>
          <p:spPr bwMode="auto">
            <a:xfrm rot="16200000">
              <a:off x="663575" y="3783013"/>
              <a:ext cx="276225"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rgbClr val="000000"/>
                  </a:solidFill>
                  <a:effectLst/>
                  <a:latin typeface="Arial" panose="020B0604020202020204" pitchFamily="34" charset="0"/>
                </a:rPr>
                <a:t>14</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81" name="Rectangle 79"/>
            <p:cNvSpPr>
              <a:spLocks noChangeArrowheads="1"/>
            </p:cNvSpPr>
            <p:nvPr/>
          </p:nvSpPr>
          <p:spPr bwMode="auto">
            <a:xfrm rot="16200000">
              <a:off x="-6350" y="2816226"/>
              <a:ext cx="1774825"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000000"/>
                  </a:solidFill>
                  <a:effectLst/>
                  <a:latin typeface="Arial" panose="020B0604020202020204" pitchFamily="34" charset="0"/>
                </a:rPr>
                <a:t>C (%modern)</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82" name="Rectangle 80"/>
            <p:cNvSpPr>
              <a:spLocks noChangeArrowheads="1"/>
            </p:cNvSpPr>
            <p:nvPr/>
          </p:nvSpPr>
          <p:spPr bwMode="auto">
            <a:xfrm>
              <a:off x="3870325" y="6120708"/>
              <a:ext cx="14266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000" dirty="0">
                  <a:solidFill>
                    <a:srgbClr val="000000"/>
                  </a:solidFill>
                </a:rPr>
                <a:t>δ</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83" name="Rectangle 81"/>
            <p:cNvSpPr>
              <a:spLocks noChangeArrowheads="1"/>
            </p:cNvSpPr>
            <p:nvPr/>
          </p:nvSpPr>
          <p:spPr bwMode="auto">
            <a:xfrm>
              <a:off x="4008438" y="6100071"/>
              <a:ext cx="276225"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rgbClr val="000000"/>
                  </a:solidFill>
                  <a:effectLst/>
                  <a:latin typeface="Arial" panose="020B0604020202020204" pitchFamily="34" charset="0"/>
                </a:rPr>
                <a:t>13</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84" name="Rectangle 82"/>
            <p:cNvSpPr>
              <a:spLocks noChangeArrowheads="1"/>
            </p:cNvSpPr>
            <p:nvPr/>
          </p:nvSpPr>
          <p:spPr bwMode="auto">
            <a:xfrm>
              <a:off x="4205288" y="6120708"/>
              <a:ext cx="185420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000000"/>
                  </a:solidFill>
                  <a:effectLst/>
                  <a:latin typeface="Arial" panose="020B0604020202020204" pitchFamily="34" charset="0"/>
                </a:rPr>
                <a:t>C (V-PDB,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grpSp>
      <p:grpSp>
        <p:nvGrpSpPr>
          <p:cNvPr id="92" name="Group 91"/>
          <p:cNvGrpSpPr/>
          <p:nvPr/>
        </p:nvGrpSpPr>
        <p:grpSpPr>
          <a:xfrm>
            <a:off x="7280535" y="2288101"/>
            <a:ext cx="1415772" cy="1746632"/>
            <a:chOff x="7396446" y="2288101"/>
            <a:chExt cx="1415772" cy="1746632"/>
          </a:xfrm>
        </p:grpSpPr>
        <p:sp>
          <p:nvSpPr>
            <p:cNvPr id="86" name="TextBox 85"/>
            <p:cNvSpPr txBox="1"/>
            <p:nvPr/>
          </p:nvSpPr>
          <p:spPr>
            <a:xfrm>
              <a:off x="7396446" y="2288101"/>
              <a:ext cx="1415772" cy="1746632"/>
            </a:xfrm>
            <a:prstGeom prst="rect">
              <a:avLst/>
            </a:prstGeom>
            <a:noFill/>
          </p:spPr>
          <p:txBody>
            <a:bodyPr wrap="none" rtlCol="0">
              <a:spAutoFit/>
            </a:bodyPr>
            <a:lstStyle/>
            <a:p>
              <a:pPr>
                <a:spcAft>
                  <a:spcPts val="300"/>
                </a:spcAft>
              </a:pPr>
              <a:r>
                <a:rPr lang="en-GB" b="1" dirty="0" smtClean="0">
                  <a:latin typeface="Arial" panose="020B0604020202020204" pitchFamily="34" charset="0"/>
                  <a:cs typeface="Arial" panose="020B0604020202020204" pitchFamily="34" charset="0"/>
                </a:rPr>
                <a:t>       </a:t>
              </a:r>
              <a:r>
                <a:rPr lang="en-GB" u="sng" dirty="0" smtClean="0">
                  <a:latin typeface="Arial" panose="020B0604020202020204" pitchFamily="34" charset="0"/>
                  <a:cs typeface="Arial" panose="020B0604020202020204" pitchFamily="34" charset="0"/>
                </a:rPr>
                <a:t>Sample</a:t>
              </a:r>
            </a:p>
            <a:p>
              <a:pPr>
                <a:spcAft>
                  <a:spcPts val="600"/>
                </a:spcAft>
              </a:pPr>
              <a:r>
                <a:rPr lang="en-GB" b="1" dirty="0">
                  <a:latin typeface="Arial" panose="020B0604020202020204" pitchFamily="34" charset="0"/>
                  <a:cs typeface="Arial" panose="020B0604020202020204" pitchFamily="34" charset="0"/>
                </a:rPr>
                <a:t>	</a:t>
              </a:r>
              <a:r>
                <a:rPr lang="en-GB" b="1" dirty="0" smtClean="0">
                  <a:latin typeface="Arial" panose="020B0604020202020204" pitchFamily="34" charset="0"/>
                  <a:cs typeface="Arial" panose="020B0604020202020204" pitchFamily="34" charset="0"/>
                </a:rPr>
                <a:t>A</a:t>
              </a:r>
            </a:p>
            <a:p>
              <a:pPr>
                <a:spcAft>
                  <a:spcPts val="600"/>
                </a:spcAft>
              </a:pPr>
              <a:r>
                <a:rPr lang="en-GB" b="1" dirty="0" smtClean="0">
                  <a:latin typeface="Arial" panose="020B0604020202020204" pitchFamily="34" charset="0"/>
                  <a:cs typeface="Arial" panose="020B0604020202020204" pitchFamily="34" charset="0"/>
                </a:rPr>
                <a:t>	B</a:t>
              </a:r>
            </a:p>
            <a:p>
              <a:pPr>
                <a:spcAft>
                  <a:spcPts val="600"/>
                </a:spcAft>
              </a:pPr>
              <a:r>
                <a:rPr lang="en-GB" b="1" dirty="0" smtClean="0">
                  <a:latin typeface="Arial" panose="020B0604020202020204" pitchFamily="34" charset="0"/>
                  <a:cs typeface="Arial" panose="020B0604020202020204" pitchFamily="34" charset="0"/>
                </a:rPr>
                <a:t>	C</a:t>
              </a:r>
            </a:p>
            <a:p>
              <a:pPr>
                <a:spcAft>
                  <a:spcPts val="600"/>
                </a:spcAft>
              </a:pPr>
              <a:r>
                <a:rPr lang="en-GB" b="1" dirty="0" smtClean="0">
                  <a:latin typeface="Arial" panose="020B0604020202020204" pitchFamily="34" charset="0"/>
                  <a:cs typeface="Arial" panose="020B0604020202020204" pitchFamily="34" charset="0"/>
                </a:rPr>
                <a:t>	D</a:t>
              </a:r>
              <a:endParaRPr lang="en-GB" b="1" dirty="0">
                <a:latin typeface="Arial" panose="020B0604020202020204" pitchFamily="34" charset="0"/>
                <a:cs typeface="Arial" panose="020B0604020202020204" pitchFamily="34" charset="0"/>
              </a:endParaRPr>
            </a:p>
          </p:txBody>
        </p:sp>
        <p:sp>
          <p:nvSpPr>
            <p:cNvPr id="88" name="Multiply 87"/>
            <p:cNvSpPr/>
            <p:nvPr/>
          </p:nvSpPr>
          <p:spPr>
            <a:xfrm>
              <a:off x="7973265" y="2661213"/>
              <a:ext cx="296862" cy="276224"/>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Multiply 88"/>
            <p:cNvSpPr/>
            <p:nvPr/>
          </p:nvSpPr>
          <p:spPr>
            <a:xfrm>
              <a:off x="7973265" y="3715129"/>
              <a:ext cx="296862" cy="276224"/>
            </a:xfrm>
            <a:prstGeom prst="mathMultiply">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Multiply 89"/>
            <p:cNvSpPr/>
            <p:nvPr/>
          </p:nvSpPr>
          <p:spPr>
            <a:xfrm>
              <a:off x="7973265" y="3363823"/>
              <a:ext cx="296862" cy="276224"/>
            </a:xfrm>
            <a:prstGeom prst="mathMultiply">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Multiply 90"/>
            <p:cNvSpPr/>
            <p:nvPr/>
          </p:nvSpPr>
          <p:spPr>
            <a:xfrm>
              <a:off x="7973265" y="3012518"/>
              <a:ext cx="296862" cy="276224"/>
            </a:xfrm>
            <a:prstGeom prst="mathMultiply">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3" name="Multiply 92"/>
          <p:cNvSpPr/>
          <p:nvPr/>
        </p:nvSpPr>
        <p:spPr>
          <a:xfrm>
            <a:off x="6612677" y="5088779"/>
            <a:ext cx="296862" cy="276224"/>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4" name="Multiply 93"/>
          <p:cNvSpPr/>
          <p:nvPr/>
        </p:nvSpPr>
        <p:spPr>
          <a:xfrm>
            <a:off x="6743853" y="4826264"/>
            <a:ext cx="296862" cy="276224"/>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5" name="Multiply 94"/>
          <p:cNvSpPr/>
          <p:nvPr/>
        </p:nvSpPr>
        <p:spPr>
          <a:xfrm>
            <a:off x="6815621" y="4964888"/>
            <a:ext cx="296862" cy="276224"/>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6" name="Multiply 95"/>
          <p:cNvSpPr/>
          <p:nvPr/>
        </p:nvSpPr>
        <p:spPr>
          <a:xfrm>
            <a:off x="4729919" y="3347276"/>
            <a:ext cx="296862" cy="276224"/>
          </a:xfrm>
          <a:prstGeom prst="mathMultiply">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7" name="Multiply 96"/>
          <p:cNvSpPr/>
          <p:nvPr/>
        </p:nvSpPr>
        <p:spPr>
          <a:xfrm>
            <a:off x="4827878" y="3097403"/>
            <a:ext cx="296862" cy="276224"/>
          </a:xfrm>
          <a:prstGeom prst="mathMultiply">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8" name="Multiply 97"/>
          <p:cNvSpPr/>
          <p:nvPr/>
        </p:nvSpPr>
        <p:spPr>
          <a:xfrm>
            <a:off x="4938192" y="3287220"/>
            <a:ext cx="296862" cy="276224"/>
          </a:xfrm>
          <a:prstGeom prst="mathMultiply">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9" name="Multiply 98"/>
          <p:cNvSpPr/>
          <p:nvPr/>
        </p:nvSpPr>
        <p:spPr>
          <a:xfrm>
            <a:off x="4412768" y="3065568"/>
            <a:ext cx="296862" cy="276224"/>
          </a:xfrm>
          <a:prstGeom prst="mathMultiply">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Multiply 99"/>
          <p:cNvSpPr/>
          <p:nvPr/>
        </p:nvSpPr>
        <p:spPr>
          <a:xfrm>
            <a:off x="6071921" y="2342389"/>
            <a:ext cx="296862" cy="276224"/>
          </a:xfrm>
          <a:prstGeom prst="mathMultiply">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1" name="Multiply 100"/>
          <p:cNvSpPr/>
          <p:nvPr/>
        </p:nvSpPr>
        <p:spPr>
          <a:xfrm>
            <a:off x="6224321" y="2494789"/>
            <a:ext cx="296862" cy="276224"/>
          </a:xfrm>
          <a:prstGeom prst="mathMultiply">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 name="Multiply 101"/>
          <p:cNvSpPr/>
          <p:nvPr/>
        </p:nvSpPr>
        <p:spPr>
          <a:xfrm>
            <a:off x="6047948" y="2581231"/>
            <a:ext cx="296862" cy="276224"/>
          </a:xfrm>
          <a:prstGeom prst="mathMultiply">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3" name="Multiply 102"/>
          <p:cNvSpPr/>
          <p:nvPr/>
        </p:nvSpPr>
        <p:spPr>
          <a:xfrm>
            <a:off x="2305494" y="1448177"/>
            <a:ext cx="296862" cy="276224"/>
          </a:xfrm>
          <a:prstGeom prst="mathMultiply">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Multiply 103"/>
          <p:cNvSpPr/>
          <p:nvPr/>
        </p:nvSpPr>
        <p:spPr>
          <a:xfrm>
            <a:off x="2443714" y="1548907"/>
            <a:ext cx="296862" cy="276224"/>
          </a:xfrm>
          <a:prstGeom prst="mathMultiply">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5" name="Multiply 104"/>
          <p:cNvSpPr/>
          <p:nvPr/>
        </p:nvSpPr>
        <p:spPr>
          <a:xfrm>
            <a:off x="2453925" y="1443428"/>
            <a:ext cx="296862" cy="276224"/>
          </a:xfrm>
          <a:prstGeom prst="mathMultiply">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6" name="Multiply 105"/>
          <p:cNvSpPr/>
          <p:nvPr/>
        </p:nvSpPr>
        <p:spPr>
          <a:xfrm>
            <a:off x="2507672" y="1310064"/>
            <a:ext cx="296862" cy="276224"/>
          </a:xfrm>
          <a:prstGeom prst="mathMultiply">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92761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2759405" y="1775235"/>
            <a:ext cx="3585405" cy="3038931"/>
          </a:xfrm>
          <a:prstGeom prst="line">
            <a:avLst/>
          </a:prstGeom>
          <a:ln w="57150">
            <a:solidFill>
              <a:srgbClr val="FFFF00"/>
            </a:solidFill>
            <a:prstDash val="dash"/>
          </a:ln>
        </p:spPr>
        <p:style>
          <a:lnRef idx="1">
            <a:schemeClr val="accent1"/>
          </a:lnRef>
          <a:fillRef idx="0">
            <a:schemeClr val="accent1"/>
          </a:fillRef>
          <a:effectRef idx="0">
            <a:schemeClr val="accent1"/>
          </a:effectRef>
          <a:fontRef idx="minor">
            <a:schemeClr val="tx1"/>
          </a:fontRef>
        </p:style>
      </p:cxnSp>
      <p:grpSp>
        <p:nvGrpSpPr>
          <p:cNvPr id="4" name="Group 3"/>
          <p:cNvGrpSpPr/>
          <p:nvPr/>
        </p:nvGrpSpPr>
        <p:grpSpPr>
          <a:xfrm>
            <a:off x="1482222" y="692761"/>
            <a:ext cx="5811190" cy="4880024"/>
            <a:chOff x="1366159" y="498014"/>
            <a:chExt cx="6069175" cy="4997497"/>
          </a:xfrm>
        </p:grpSpPr>
        <p:pic>
          <p:nvPicPr>
            <p:cNvPr id="78" name="Picture 2" descr="Image result for soil">
              <a:extLst>
                <a:ext uri="{FF2B5EF4-FFF2-40B4-BE49-F238E27FC236}">
                  <a16:creationId xmlns:a16="http://schemas.microsoft.com/office/drawing/2014/main" xmlns="" id="{5167967B-1352-495C-8ADF-3E4B752A5AA3}"/>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9220" b="97518" l="1412" r="100000">
                          <a14:backgroundMark x1="15059" y1="23759" x2="15059" y2="23759"/>
                          <a14:backgroundMark x1="80941" y1="21277" x2="80941" y2="21277"/>
                          <a14:backgroundMark x1="91765" y1="90426" x2="91765" y2="90426"/>
                        </a14:backgroundRemoval>
                      </a14:imgEffect>
                    </a14:imgLayer>
                  </a14:imgProps>
                </a:ext>
                <a:ext uri="{28A0092B-C50C-407E-A947-70E740481C1C}">
                  <a14:useLocalDpi xmlns:a14="http://schemas.microsoft.com/office/drawing/2010/main" val="0"/>
                </a:ext>
              </a:extLst>
            </a:blip>
            <a:srcRect/>
            <a:stretch>
              <a:fillRect/>
            </a:stretch>
          </p:blipFill>
          <p:spPr bwMode="auto">
            <a:xfrm>
              <a:off x="1366159" y="498014"/>
              <a:ext cx="1664369" cy="1104358"/>
            </a:xfrm>
            <a:prstGeom prst="rect">
              <a:avLst/>
            </a:prstGeom>
            <a:noFill/>
            <a:extLst>
              <a:ext uri="{909E8E84-426E-40DD-AFC4-6F175D3DCCD1}">
                <a14:hiddenFill xmlns:a14="http://schemas.microsoft.com/office/drawing/2010/main">
                  <a:solidFill>
                    <a:srgbClr val="FFFFFF"/>
                  </a:solidFill>
                </a14:hiddenFill>
              </a:ext>
            </a:extLst>
          </p:spPr>
        </p:pic>
        <p:pic>
          <p:nvPicPr>
            <p:cNvPr id="79" name="Picture 4" descr="Related image">
              <a:extLst>
                <a:ext uri="{FF2B5EF4-FFF2-40B4-BE49-F238E27FC236}">
                  <a16:creationId xmlns:a16="http://schemas.microsoft.com/office/drawing/2014/main" xmlns="" id="{2977F012-2B0C-4D5A-8B75-EE8290301E3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12132" y="4642780"/>
              <a:ext cx="1323202" cy="852731"/>
            </a:xfrm>
            <a:prstGeom prst="rect">
              <a:avLst/>
            </a:prstGeom>
            <a:noFill/>
            <a:extLst>
              <a:ext uri="{909E8E84-426E-40DD-AFC4-6F175D3DCCD1}">
                <a14:hiddenFill xmlns:a14="http://schemas.microsoft.com/office/drawing/2010/main">
                  <a:solidFill>
                    <a:srgbClr val="FFFFFF"/>
                  </a:solidFill>
                </a14:hiddenFill>
              </a:ext>
            </a:extLst>
          </p:spPr>
        </p:pic>
        <p:grpSp>
          <p:nvGrpSpPr>
            <p:cNvPr id="87" name="Group 86"/>
            <p:cNvGrpSpPr/>
            <p:nvPr/>
          </p:nvGrpSpPr>
          <p:grpSpPr>
            <a:xfrm>
              <a:off x="5405212" y="734994"/>
              <a:ext cx="1717744" cy="538656"/>
              <a:chOff x="5794361" y="1260258"/>
              <a:chExt cx="1717744" cy="538656"/>
            </a:xfrm>
          </p:grpSpPr>
          <p:sp>
            <p:nvSpPr>
              <p:cNvPr id="107" name="Rectangle 106"/>
              <p:cNvSpPr/>
              <p:nvPr/>
            </p:nvSpPr>
            <p:spPr>
              <a:xfrm>
                <a:off x="5794361" y="1260258"/>
                <a:ext cx="381359" cy="5386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8" name="TextBox 107"/>
              <p:cNvSpPr txBox="1"/>
              <p:nvPr/>
            </p:nvSpPr>
            <p:spPr>
              <a:xfrm>
                <a:off x="6175714" y="1368920"/>
                <a:ext cx="1336391" cy="369332"/>
              </a:xfrm>
              <a:prstGeom prst="rect">
                <a:avLst/>
              </a:prstGeom>
              <a:noFill/>
            </p:spPr>
            <p:txBody>
              <a:bodyPr wrap="none" rtlCol="0">
                <a:spAutoFit/>
              </a:bodyPr>
              <a:lstStyle/>
              <a:p>
                <a:r>
                  <a:rPr lang="en-GB" dirty="0" smtClean="0"/>
                  <a:t>Atmosphere</a:t>
                </a:r>
                <a:endParaRPr lang="en-GB" dirty="0"/>
              </a:p>
            </p:txBody>
          </p:sp>
        </p:grpSp>
      </p:grpSp>
      <p:grpSp>
        <p:nvGrpSpPr>
          <p:cNvPr id="85" name="Group 84"/>
          <p:cNvGrpSpPr/>
          <p:nvPr/>
        </p:nvGrpSpPr>
        <p:grpSpPr>
          <a:xfrm>
            <a:off x="306549" y="705640"/>
            <a:ext cx="6983121" cy="5798653"/>
            <a:chOff x="654050" y="703263"/>
            <a:chExt cx="7102475" cy="5792095"/>
          </a:xfrm>
        </p:grpSpPr>
        <p:sp>
          <p:nvSpPr>
            <p:cNvPr id="7" name="Line 5"/>
            <p:cNvSpPr>
              <a:spLocks noChangeShapeType="1"/>
            </p:cNvSpPr>
            <p:nvPr/>
          </p:nvSpPr>
          <p:spPr bwMode="auto">
            <a:xfrm>
              <a:off x="1857375" y="5622926"/>
              <a:ext cx="5899150"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Line 6"/>
            <p:cNvSpPr>
              <a:spLocks noChangeShapeType="1"/>
            </p:cNvSpPr>
            <p:nvPr/>
          </p:nvSpPr>
          <p:spPr bwMode="auto">
            <a:xfrm>
              <a:off x="2311400" y="5622926"/>
              <a:ext cx="0" cy="39688"/>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Line 7"/>
            <p:cNvSpPr>
              <a:spLocks noChangeShapeType="1"/>
            </p:cNvSpPr>
            <p:nvPr/>
          </p:nvSpPr>
          <p:spPr bwMode="auto">
            <a:xfrm>
              <a:off x="3219450" y="5622926"/>
              <a:ext cx="0" cy="39688"/>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Line 8"/>
            <p:cNvSpPr>
              <a:spLocks noChangeShapeType="1"/>
            </p:cNvSpPr>
            <p:nvPr/>
          </p:nvSpPr>
          <p:spPr bwMode="auto">
            <a:xfrm>
              <a:off x="4125913" y="5622926"/>
              <a:ext cx="0" cy="39688"/>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 name="Line 9"/>
            <p:cNvSpPr>
              <a:spLocks noChangeShapeType="1"/>
            </p:cNvSpPr>
            <p:nvPr/>
          </p:nvSpPr>
          <p:spPr bwMode="auto">
            <a:xfrm>
              <a:off x="5033963" y="5622926"/>
              <a:ext cx="0" cy="39688"/>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 name="Line 10"/>
            <p:cNvSpPr>
              <a:spLocks noChangeShapeType="1"/>
            </p:cNvSpPr>
            <p:nvPr/>
          </p:nvSpPr>
          <p:spPr bwMode="auto">
            <a:xfrm>
              <a:off x="5940425" y="5622926"/>
              <a:ext cx="0" cy="39688"/>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 name="Line 11"/>
            <p:cNvSpPr>
              <a:spLocks noChangeShapeType="1"/>
            </p:cNvSpPr>
            <p:nvPr/>
          </p:nvSpPr>
          <p:spPr bwMode="auto">
            <a:xfrm>
              <a:off x="6848475" y="5622926"/>
              <a:ext cx="0" cy="39688"/>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Line 12"/>
            <p:cNvSpPr>
              <a:spLocks noChangeShapeType="1"/>
            </p:cNvSpPr>
            <p:nvPr/>
          </p:nvSpPr>
          <p:spPr bwMode="auto">
            <a:xfrm>
              <a:off x="7756525" y="5622926"/>
              <a:ext cx="0" cy="39688"/>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p:nvSpPr>
          <p:spPr bwMode="auto">
            <a:xfrm>
              <a:off x="1857375" y="5622926"/>
              <a:ext cx="0" cy="98425"/>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p:nvSpPr>
          <p:spPr bwMode="auto">
            <a:xfrm>
              <a:off x="2765425" y="5622926"/>
              <a:ext cx="0" cy="98425"/>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7" name="Line 15"/>
            <p:cNvSpPr>
              <a:spLocks noChangeShapeType="1"/>
            </p:cNvSpPr>
            <p:nvPr/>
          </p:nvSpPr>
          <p:spPr bwMode="auto">
            <a:xfrm>
              <a:off x="3671888" y="5622926"/>
              <a:ext cx="0" cy="98425"/>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8" name="Line 16"/>
            <p:cNvSpPr>
              <a:spLocks noChangeShapeType="1"/>
            </p:cNvSpPr>
            <p:nvPr/>
          </p:nvSpPr>
          <p:spPr bwMode="auto">
            <a:xfrm>
              <a:off x="4579938" y="5622926"/>
              <a:ext cx="0" cy="98425"/>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9" name="Line 17"/>
            <p:cNvSpPr>
              <a:spLocks noChangeShapeType="1"/>
            </p:cNvSpPr>
            <p:nvPr/>
          </p:nvSpPr>
          <p:spPr bwMode="auto">
            <a:xfrm>
              <a:off x="5487988" y="5622926"/>
              <a:ext cx="0" cy="98425"/>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0" name="Line 18"/>
            <p:cNvSpPr>
              <a:spLocks noChangeShapeType="1"/>
            </p:cNvSpPr>
            <p:nvPr/>
          </p:nvSpPr>
          <p:spPr bwMode="auto">
            <a:xfrm>
              <a:off x="6394450" y="5622926"/>
              <a:ext cx="0" cy="98425"/>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1" name="Line 19"/>
            <p:cNvSpPr>
              <a:spLocks noChangeShapeType="1"/>
            </p:cNvSpPr>
            <p:nvPr/>
          </p:nvSpPr>
          <p:spPr bwMode="auto">
            <a:xfrm>
              <a:off x="7302500" y="5622926"/>
              <a:ext cx="0" cy="98425"/>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2" name="Line 20"/>
            <p:cNvSpPr>
              <a:spLocks noChangeShapeType="1"/>
            </p:cNvSpPr>
            <p:nvPr/>
          </p:nvSpPr>
          <p:spPr bwMode="auto">
            <a:xfrm>
              <a:off x="1857375" y="881063"/>
              <a:ext cx="5899150"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3" name="Line 21"/>
            <p:cNvSpPr>
              <a:spLocks noChangeShapeType="1"/>
            </p:cNvSpPr>
            <p:nvPr/>
          </p:nvSpPr>
          <p:spPr bwMode="auto">
            <a:xfrm flipV="1">
              <a:off x="1857375" y="881063"/>
              <a:ext cx="0" cy="4741863"/>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4" name="Line 22"/>
            <p:cNvSpPr>
              <a:spLocks noChangeShapeType="1"/>
            </p:cNvSpPr>
            <p:nvPr/>
          </p:nvSpPr>
          <p:spPr bwMode="auto">
            <a:xfrm flipH="1">
              <a:off x="1817688" y="5622926"/>
              <a:ext cx="396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5" name="Line 23"/>
            <p:cNvSpPr>
              <a:spLocks noChangeShapeType="1"/>
            </p:cNvSpPr>
            <p:nvPr/>
          </p:nvSpPr>
          <p:spPr bwMode="auto">
            <a:xfrm flipH="1">
              <a:off x="1817688" y="4895851"/>
              <a:ext cx="396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6" name="Line 24"/>
            <p:cNvSpPr>
              <a:spLocks noChangeShapeType="1"/>
            </p:cNvSpPr>
            <p:nvPr/>
          </p:nvSpPr>
          <p:spPr bwMode="auto">
            <a:xfrm flipH="1">
              <a:off x="1817688" y="4167188"/>
              <a:ext cx="396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7" name="Line 25"/>
            <p:cNvSpPr>
              <a:spLocks noChangeShapeType="1"/>
            </p:cNvSpPr>
            <p:nvPr/>
          </p:nvSpPr>
          <p:spPr bwMode="auto">
            <a:xfrm flipH="1">
              <a:off x="1817688" y="3438526"/>
              <a:ext cx="396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8" name="Line 26"/>
            <p:cNvSpPr>
              <a:spLocks noChangeShapeType="1"/>
            </p:cNvSpPr>
            <p:nvPr/>
          </p:nvSpPr>
          <p:spPr bwMode="auto">
            <a:xfrm flipH="1">
              <a:off x="1817688" y="2709863"/>
              <a:ext cx="396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9" name="Line 27"/>
            <p:cNvSpPr>
              <a:spLocks noChangeShapeType="1"/>
            </p:cNvSpPr>
            <p:nvPr/>
          </p:nvSpPr>
          <p:spPr bwMode="auto">
            <a:xfrm flipH="1">
              <a:off x="1817688" y="1982788"/>
              <a:ext cx="396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0" name="Line 28"/>
            <p:cNvSpPr>
              <a:spLocks noChangeShapeType="1"/>
            </p:cNvSpPr>
            <p:nvPr/>
          </p:nvSpPr>
          <p:spPr bwMode="auto">
            <a:xfrm flipH="1">
              <a:off x="1817688" y="1235076"/>
              <a:ext cx="396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1" name="Line 29"/>
            <p:cNvSpPr>
              <a:spLocks noChangeShapeType="1"/>
            </p:cNvSpPr>
            <p:nvPr/>
          </p:nvSpPr>
          <p:spPr bwMode="auto">
            <a:xfrm flipH="1">
              <a:off x="1779588" y="5249863"/>
              <a:ext cx="777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2" name="Line 30"/>
            <p:cNvSpPr>
              <a:spLocks noChangeShapeType="1"/>
            </p:cNvSpPr>
            <p:nvPr/>
          </p:nvSpPr>
          <p:spPr bwMode="auto">
            <a:xfrm flipH="1">
              <a:off x="1779588" y="4521201"/>
              <a:ext cx="777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3" name="Line 31"/>
            <p:cNvSpPr>
              <a:spLocks noChangeShapeType="1"/>
            </p:cNvSpPr>
            <p:nvPr/>
          </p:nvSpPr>
          <p:spPr bwMode="auto">
            <a:xfrm flipH="1">
              <a:off x="1779588" y="3792538"/>
              <a:ext cx="777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4" name="Line 32"/>
            <p:cNvSpPr>
              <a:spLocks noChangeShapeType="1"/>
            </p:cNvSpPr>
            <p:nvPr/>
          </p:nvSpPr>
          <p:spPr bwMode="auto">
            <a:xfrm flipH="1">
              <a:off x="1779588" y="3065463"/>
              <a:ext cx="777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5" name="Line 33"/>
            <p:cNvSpPr>
              <a:spLocks noChangeShapeType="1"/>
            </p:cNvSpPr>
            <p:nvPr/>
          </p:nvSpPr>
          <p:spPr bwMode="auto">
            <a:xfrm flipH="1">
              <a:off x="1779588" y="2336801"/>
              <a:ext cx="777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6" name="Line 34"/>
            <p:cNvSpPr>
              <a:spLocks noChangeShapeType="1"/>
            </p:cNvSpPr>
            <p:nvPr/>
          </p:nvSpPr>
          <p:spPr bwMode="auto">
            <a:xfrm flipH="1">
              <a:off x="1779588" y="1608138"/>
              <a:ext cx="777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7" name="Line 35"/>
            <p:cNvSpPr>
              <a:spLocks noChangeShapeType="1"/>
            </p:cNvSpPr>
            <p:nvPr/>
          </p:nvSpPr>
          <p:spPr bwMode="auto">
            <a:xfrm flipH="1">
              <a:off x="1779588" y="881063"/>
              <a:ext cx="77787" cy="0"/>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8" name="Line 36"/>
            <p:cNvSpPr>
              <a:spLocks noChangeShapeType="1"/>
            </p:cNvSpPr>
            <p:nvPr/>
          </p:nvSpPr>
          <p:spPr bwMode="auto">
            <a:xfrm flipV="1">
              <a:off x="7756525" y="881063"/>
              <a:ext cx="0" cy="4741863"/>
            </a:xfrm>
            <a:prstGeom prst="line">
              <a:avLst/>
            </a:prstGeom>
            <a:noFill/>
            <a:ln w="1905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9" name="Rectangle 37"/>
            <p:cNvSpPr>
              <a:spLocks noChangeArrowheads="1"/>
            </p:cNvSpPr>
            <p:nvPr/>
          </p:nvSpPr>
          <p:spPr bwMode="auto">
            <a:xfrm>
              <a:off x="1562100" y="5741988"/>
              <a:ext cx="769937"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-30.0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0" name="Rectangle 38"/>
            <p:cNvSpPr>
              <a:spLocks noChangeArrowheads="1"/>
            </p:cNvSpPr>
            <p:nvPr/>
          </p:nvSpPr>
          <p:spPr bwMode="auto">
            <a:xfrm>
              <a:off x="2468563" y="5741988"/>
              <a:ext cx="769937"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-25.0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1" name="Rectangle 39"/>
            <p:cNvSpPr>
              <a:spLocks noChangeArrowheads="1"/>
            </p:cNvSpPr>
            <p:nvPr/>
          </p:nvSpPr>
          <p:spPr bwMode="auto">
            <a:xfrm>
              <a:off x="3376613" y="5741988"/>
              <a:ext cx="769937"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-20.0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2" name="Rectangle 40"/>
            <p:cNvSpPr>
              <a:spLocks noChangeArrowheads="1"/>
            </p:cNvSpPr>
            <p:nvPr/>
          </p:nvSpPr>
          <p:spPr bwMode="auto">
            <a:xfrm>
              <a:off x="4284663" y="5741988"/>
              <a:ext cx="769937"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-15.0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3" name="Rectangle 41"/>
            <p:cNvSpPr>
              <a:spLocks noChangeArrowheads="1"/>
            </p:cNvSpPr>
            <p:nvPr/>
          </p:nvSpPr>
          <p:spPr bwMode="auto">
            <a:xfrm>
              <a:off x="5191125" y="5741988"/>
              <a:ext cx="769937"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-10.0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4" name="Rectangle 42"/>
            <p:cNvSpPr>
              <a:spLocks noChangeArrowheads="1"/>
            </p:cNvSpPr>
            <p:nvPr/>
          </p:nvSpPr>
          <p:spPr bwMode="auto">
            <a:xfrm>
              <a:off x="6157913" y="5741988"/>
              <a:ext cx="611187"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-5.0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5" name="Rectangle 43"/>
            <p:cNvSpPr>
              <a:spLocks noChangeArrowheads="1"/>
            </p:cNvSpPr>
            <p:nvPr/>
          </p:nvSpPr>
          <p:spPr bwMode="auto">
            <a:xfrm>
              <a:off x="7124700" y="5741988"/>
              <a:ext cx="512762"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0.0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6" name="Rectangle 44"/>
            <p:cNvSpPr>
              <a:spLocks noChangeArrowheads="1"/>
            </p:cNvSpPr>
            <p:nvPr/>
          </p:nvSpPr>
          <p:spPr bwMode="auto">
            <a:xfrm>
              <a:off x="1325563" y="5092701"/>
              <a:ext cx="512762"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0.0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7" name="Rectangle 45"/>
            <p:cNvSpPr>
              <a:spLocks noChangeArrowheads="1"/>
            </p:cNvSpPr>
            <p:nvPr/>
          </p:nvSpPr>
          <p:spPr bwMode="auto">
            <a:xfrm>
              <a:off x="1187450" y="4364038"/>
              <a:ext cx="669925"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20.0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8" name="Rectangle 46"/>
            <p:cNvSpPr>
              <a:spLocks noChangeArrowheads="1"/>
            </p:cNvSpPr>
            <p:nvPr/>
          </p:nvSpPr>
          <p:spPr bwMode="auto">
            <a:xfrm>
              <a:off x="1187450" y="3616326"/>
              <a:ext cx="669925"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40.0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9" name="Rectangle 47"/>
            <p:cNvSpPr>
              <a:spLocks noChangeArrowheads="1"/>
            </p:cNvSpPr>
            <p:nvPr/>
          </p:nvSpPr>
          <p:spPr bwMode="auto">
            <a:xfrm>
              <a:off x="1187450" y="2887663"/>
              <a:ext cx="669925"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60.0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50" name="Rectangle 48"/>
            <p:cNvSpPr>
              <a:spLocks noChangeArrowheads="1"/>
            </p:cNvSpPr>
            <p:nvPr/>
          </p:nvSpPr>
          <p:spPr bwMode="auto">
            <a:xfrm>
              <a:off x="1187450" y="2160588"/>
              <a:ext cx="669925"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80.0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51" name="Rectangle 49"/>
            <p:cNvSpPr>
              <a:spLocks noChangeArrowheads="1"/>
            </p:cNvSpPr>
            <p:nvPr/>
          </p:nvSpPr>
          <p:spPr bwMode="auto">
            <a:xfrm>
              <a:off x="1028700" y="1431926"/>
              <a:ext cx="828675"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100.0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52" name="Rectangle 50"/>
            <p:cNvSpPr>
              <a:spLocks noChangeArrowheads="1"/>
            </p:cNvSpPr>
            <p:nvPr/>
          </p:nvSpPr>
          <p:spPr bwMode="auto">
            <a:xfrm>
              <a:off x="1028700" y="703263"/>
              <a:ext cx="828675"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smtClean="0">
                  <a:ln>
                    <a:noFill/>
                  </a:ln>
                  <a:solidFill>
                    <a:srgbClr val="000000"/>
                  </a:solidFill>
                  <a:effectLst/>
                  <a:latin typeface="Arial" panose="020B0604020202020204" pitchFamily="34" charset="0"/>
                </a:rPr>
                <a:t>120.0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80" name="Rectangle 78"/>
            <p:cNvSpPr>
              <a:spLocks noChangeArrowheads="1"/>
            </p:cNvSpPr>
            <p:nvPr/>
          </p:nvSpPr>
          <p:spPr bwMode="auto">
            <a:xfrm rot="16200000">
              <a:off x="663575" y="3783013"/>
              <a:ext cx="276225"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rgbClr val="000000"/>
                  </a:solidFill>
                  <a:effectLst/>
                  <a:latin typeface="Arial" panose="020B0604020202020204" pitchFamily="34" charset="0"/>
                </a:rPr>
                <a:t>14</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81" name="Rectangle 79"/>
            <p:cNvSpPr>
              <a:spLocks noChangeArrowheads="1"/>
            </p:cNvSpPr>
            <p:nvPr/>
          </p:nvSpPr>
          <p:spPr bwMode="auto">
            <a:xfrm rot="16200000">
              <a:off x="-6350" y="2816226"/>
              <a:ext cx="1774825"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000000"/>
                  </a:solidFill>
                  <a:effectLst/>
                  <a:latin typeface="Arial" panose="020B0604020202020204" pitchFamily="34" charset="0"/>
                </a:rPr>
                <a:t>C (%modern)</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82" name="Rectangle 80"/>
            <p:cNvSpPr>
              <a:spLocks noChangeArrowheads="1"/>
            </p:cNvSpPr>
            <p:nvPr/>
          </p:nvSpPr>
          <p:spPr bwMode="auto">
            <a:xfrm>
              <a:off x="3870325" y="6120708"/>
              <a:ext cx="14266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000" dirty="0">
                  <a:solidFill>
                    <a:srgbClr val="000000"/>
                  </a:solidFill>
                </a:rPr>
                <a:t>δ</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83" name="Rectangle 81"/>
            <p:cNvSpPr>
              <a:spLocks noChangeArrowheads="1"/>
            </p:cNvSpPr>
            <p:nvPr/>
          </p:nvSpPr>
          <p:spPr bwMode="auto">
            <a:xfrm>
              <a:off x="4008438" y="6100071"/>
              <a:ext cx="276225"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rgbClr val="000000"/>
                  </a:solidFill>
                  <a:effectLst/>
                  <a:latin typeface="Arial" panose="020B0604020202020204" pitchFamily="34" charset="0"/>
                </a:rPr>
                <a:t>13</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84" name="Rectangle 82"/>
            <p:cNvSpPr>
              <a:spLocks noChangeArrowheads="1"/>
            </p:cNvSpPr>
            <p:nvPr/>
          </p:nvSpPr>
          <p:spPr bwMode="auto">
            <a:xfrm>
              <a:off x="4205288" y="6120708"/>
              <a:ext cx="185420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000000"/>
                  </a:solidFill>
                  <a:effectLst/>
                  <a:latin typeface="Arial" panose="020B0604020202020204" pitchFamily="34" charset="0"/>
                </a:rPr>
                <a:t>C (V-PDB,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grpSp>
      <p:grpSp>
        <p:nvGrpSpPr>
          <p:cNvPr id="92" name="Group 91"/>
          <p:cNvGrpSpPr/>
          <p:nvPr/>
        </p:nvGrpSpPr>
        <p:grpSpPr>
          <a:xfrm>
            <a:off x="7280535" y="2391133"/>
            <a:ext cx="1415772" cy="1746632"/>
            <a:chOff x="7396446" y="2288101"/>
            <a:chExt cx="1415772" cy="1746632"/>
          </a:xfrm>
        </p:grpSpPr>
        <p:sp>
          <p:nvSpPr>
            <p:cNvPr id="86" name="TextBox 85"/>
            <p:cNvSpPr txBox="1"/>
            <p:nvPr/>
          </p:nvSpPr>
          <p:spPr>
            <a:xfrm>
              <a:off x="7396446" y="2288101"/>
              <a:ext cx="1415772" cy="1746632"/>
            </a:xfrm>
            <a:prstGeom prst="rect">
              <a:avLst/>
            </a:prstGeom>
            <a:noFill/>
          </p:spPr>
          <p:txBody>
            <a:bodyPr wrap="none" rtlCol="0">
              <a:spAutoFit/>
            </a:bodyPr>
            <a:lstStyle/>
            <a:p>
              <a:pPr>
                <a:spcAft>
                  <a:spcPts val="300"/>
                </a:spcAft>
              </a:pPr>
              <a:r>
                <a:rPr lang="en-GB" b="1" dirty="0" smtClean="0">
                  <a:latin typeface="Arial" panose="020B0604020202020204" pitchFamily="34" charset="0"/>
                  <a:cs typeface="Arial" panose="020B0604020202020204" pitchFamily="34" charset="0"/>
                </a:rPr>
                <a:t>       </a:t>
              </a:r>
              <a:r>
                <a:rPr lang="en-GB" u="sng" dirty="0" smtClean="0">
                  <a:latin typeface="Arial" panose="020B0604020202020204" pitchFamily="34" charset="0"/>
                  <a:cs typeface="Arial" panose="020B0604020202020204" pitchFamily="34" charset="0"/>
                </a:rPr>
                <a:t>Sample</a:t>
              </a:r>
            </a:p>
            <a:p>
              <a:pPr>
                <a:spcAft>
                  <a:spcPts val="600"/>
                </a:spcAft>
              </a:pPr>
              <a:r>
                <a:rPr lang="en-GB" b="1" dirty="0">
                  <a:latin typeface="Arial" panose="020B0604020202020204" pitchFamily="34" charset="0"/>
                  <a:cs typeface="Arial" panose="020B0604020202020204" pitchFamily="34" charset="0"/>
                </a:rPr>
                <a:t>	</a:t>
              </a:r>
              <a:r>
                <a:rPr lang="en-GB" b="1" dirty="0" smtClean="0">
                  <a:latin typeface="Arial" panose="020B0604020202020204" pitchFamily="34" charset="0"/>
                  <a:cs typeface="Arial" panose="020B0604020202020204" pitchFamily="34" charset="0"/>
                </a:rPr>
                <a:t>A</a:t>
              </a:r>
            </a:p>
            <a:p>
              <a:pPr>
                <a:spcAft>
                  <a:spcPts val="600"/>
                </a:spcAft>
              </a:pPr>
              <a:r>
                <a:rPr lang="en-GB" b="1" dirty="0" smtClean="0">
                  <a:latin typeface="Arial" panose="020B0604020202020204" pitchFamily="34" charset="0"/>
                  <a:cs typeface="Arial" panose="020B0604020202020204" pitchFamily="34" charset="0"/>
                </a:rPr>
                <a:t>	B</a:t>
              </a:r>
            </a:p>
            <a:p>
              <a:pPr>
                <a:spcAft>
                  <a:spcPts val="600"/>
                </a:spcAft>
              </a:pPr>
              <a:r>
                <a:rPr lang="en-GB" b="1" dirty="0" smtClean="0">
                  <a:latin typeface="Arial" panose="020B0604020202020204" pitchFamily="34" charset="0"/>
                  <a:cs typeface="Arial" panose="020B0604020202020204" pitchFamily="34" charset="0"/>
                </a:rPr>
                <a:t>	C</a:t>
              </a:r>
            </a:p>
            <a:p>
              <a:pPr>
                <a:spcAft>
                  <a:spcPts val="600"/>
                </a:spcAft>
              </a:pPr>
              <a:r>
                <a:rPr lang="en-GB" b="1" dirty="0" smtClean="0">
                  <a:latin typeface="Arial" panose="020B0604020202020204" pitchFamily="34" charset="0"/>
                  <a:cs typeface="Arial" panose="020B0604020202020204" pitchFamily="34" charset="0"/>
                </a:rPr>
                <a:t>	D</a:t>
              </a:r>
              <a:endParaRPr lang="en-GB" b="1" dirty="0">
                <a:latin typeface="Arial" panose="020B0604020202020204" pitchFamily="34" charset="0"/>
                <a:cs typeface="Arial" panose="020B0604020202020204" pitchFamily="34" charset="0"/>
              </a:endParaRPr>
            </a:p>
          </p:txBody>
        </p:sp>
        <p:sp>
          <p:nvSpPr>
            <p:cNvPr id="88" name="Multiply 87"/>
            <p:cNvSpPr/>
            <p:nvPr/>
          </p:nvSpPr>
          <p:spPr>
            <a:xfrm>
              <a:off x="7973265" y="2661213"/>
              <a:ext cx="296862" cy="276224"/>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Multiply 88"/>
            <p:cNvSpPr/>
            <p:nvPr/>
          </p:nvSpPr>
          <p:spPr>
            <a:xfrm>
              <a:off x="7973265" y="3715129"/>
              <a:ext cx="296862" cy="276224"/>
            </a:xfrm>
            <a:prstGeom prst="mathMultiply">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Multiply 89"/>
            <p:cNvSpPr/>
            <p:nvPr/>
          </p:nvSpPr>
          <p:spPr>
            <a:xfrm>
              <a:off x="7973265" y="3363823"/>
              <a:ext cx="296862" cy="276224"/>
            </a:xfrm>
            <a:prstGeom prst="mathMultiply">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Multiply 90"/>
            <p:cNvSpPr/>
            <p:nvPr/>
          </p:nvSpPr>
          <p:spPr>
            <a:xfrm>
              <a:off x="7973265" y="3012518"/>
              <a:ext cx="296862" cy="276224"/>
            </a:xfrm>
            <a:prstGeom prst="mathMultiply">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3" name="Multiply 92"/>
          <p:cNvSpPr/>
          <p:nvPr/>
        </p:nvSpPr>
        <p:spPr>
          <a:xfrm>
            <a:off x="6612677" y="5191811"/>
            <a:ext cx="296862" cy="276224"/>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4" name="Multiply 93"/>
          <p:cNvSpPr/>
          <p:nvPr/>
        </p:nvSpPr>
        <p:spPr>
          <a:xfrm>
            <a:off x="6743853" y="4900268"/>
            <a:ext cx="296862" cy="276224"/>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5" name="Multiply 94"/>
          <p:cNvSpPr/>
          <p:nvPr/>
        </p:nvSpPr>
        <p:spPr>
          <a:xfrm>
            <a:off x="6815621" y="5067920"/>
            <a:ext cx="296862" cy="276224"/>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6" name="Multiply 95"/>
          <p:cNvSpPr/>
          <p:nvPr/>
        </p:nvSpPr>
        <p:spPr>
          <a:xfrm>
            <a:off x="4729919" y="3450308"/>
            <a:ext cx="296862" cy="276224"/>
          </a:xfrm>
          <a:prstGeom prst="mathMultiply">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7" name="Multiply 96"/>
          <p:cNvSpPr/>
          <p:nvPr/>
        </p:nvSpPr>
        <p:spPr>
          <a:xfrm>
            <a:off x="4827878" y="3200435"/>
            <a:ext cx="296862" cy="276224"/>
          </a:xfrm>
          <a:prstGeom prst="mathMultiply">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8" name="Multiply 97"/>
          <p:cNvSpPr/>
          <p:nvPr/>
        </p:nvSpPr>
        <p:spPr>
          <a:xfrm>
            <a:off x="4938192" y="3390252"/>
            <a:ext cx="296862" cy="276224"/>
          </a:xfrm>
          <a:prstGeom prst="mathMultiply">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9" name="Multiply 98"/>
          <p:cNvSpPr/>
          <p:nvPr/>
        </p:nvSpPr>
        <p:spPr>
          <a:xfrm>
            <a:off x="4412768" y="3168600"/>
            <a:ext cx="296862" cy="276224"/>
          </a:xfrm>
          <a:prstGeom prst="mathMultiply">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Multiply 99"/>
          <p:cNvSpPr/>
          <p:nvPr/>
        </p:nvSpPr>
        <p:spPr>
          <a:xfrm>
            <a:off x="5621160" y="2123447"/>
            <a:ext cx="296862" cy="276224"/>
          </a:xfrm>
          <a:prstGeom prst="mathMultiply">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1" name="Multiply 100"/>
          <p:cNvSpPr/>
          <p:nvPr/>
        </p:nvSpPr>
        <p:spPr>
          <a:xfrm>
            <a:off x="5806031" y="2275847"/>
            <a:ext cx="296862" cy="276224"/>
          </a:xfrm>
          <a:prstGeom prst="mathMultiply">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 name="Multiply 101"/>
          <p:cNvSpPr/>
          <p:nvPr/>
        </p:nvSpPr>
        <p:spPr>
          <a:xfrm>
            <a:off x="5629658" y="2362289"/>
            <a:ext cx="296862" cy="276224"/>
          </a:xfrm>
          <a:prstGeom prst="mathMultiply">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3" name="Multiply 102"/>
          <p:cNvSpPr/>
          <p:nvPr/>
        </p:nvSpPr>
        <p:spPr>
          <a:xfrm>
            <a:off x="2305494" y="1551209"/>
            <a:ext cx="296862" cy="276224"/>
          </a:xfrm>
          <a:prstGeom prst="mathMultiply">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Multiply 103"/>
          <p:cNvSpPr/>
          <p:nvPr/>
        </p:nvSpPr>
        <p:spPr>
          <a:xfrm>
            <a:off x="2443714" y="1651939"/>
            <a:ext cx="296862" cy="276224"/>
          </a:xfrm>
          <a:prstGeom prst="mathMultiply">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5" name="Multiply 104"/>
          <p:cNvSpPr/>
          <p:nvPr/>
        </p:nvSpPr>
        <p:spPr>
          <a:xfrm>
            <a:off x="2453925" y="1546460"/>
            <a:ext cx="296862" cy="276224"/>
          </a:xfrm>
          <a:prstGeom prst="mathMultiply">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6" name="Multiply 105"/>
          <p:cNvSpPr/>
          <p:nvPr/>
        </p:nvSpPr>
        <p:spPr>
          <a:xfrm>
            <a:off x="2507672" y="1413096"/>
            <a:ext cx="296862" cy="276224"/>
          </a:xfrm>
          <a:prstGeom prst="mathMultiply">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2371067" y="87453"/>
            <a:ext cx="4401867" cy="707886"/>
          </a:xfrm>
          <a:prstGeom prst="rect">
            <a:avLst/>
          </a:prstGeom>
          <a:noFill/>
        </p:spPr>
        <p:txBody>
          <a:bodyPr wrap="square" rtlCol="0">
            <a:spAutoFit/>
          </a:bodyPr>
          <a:lstStyle/>
          <a:p>
            <a:pPr algn="ctr"/>
            <a:r>
              <a:rPr lang="en-GB" sz="4000" b="1" dirty="0" smtClean="0">
                <a:latin typeface="Arial" panose="020B0604020202020204" pitchFamily="34" charset="0"/>
                <a:cs typeface="Arial" panose="020B0604020202020204" pitchFamily="34" charset="0"/>
              </a:rPr>
              <a:t>ANSWERS</a:t>
            </a:r>
            <a:endParaRPr lang="en-GB" sz="4000" b="1" dirty="0">
              <a:latin typeface="Arial" panose="020B0604020202020204" pitchFamily="34" charset="0"/>
              <a:cs typeface="Arial" panose="020B0604020202020204" pitchFamily="34" charset="0"/>
            </a:endParaRPr>
          </a:p>
        </p:txBody>
      </p:sp>
      <p:sp>
        <p:nvSpPr>
          <p:cNvPr id="3" name="TextBox 2"/>
          <p:cNvSpPr txBox="1"/>
          <p:nvPr/>
        </p:nvSpPr>
        <p:spPr>
          <a:xfrm>
            <a:off x="1480650" y="1939559"/>
            <a:ext cx="1988126" cy="954107"/>
          </a:xfrm>
          <a:prstGeom prst="rect">
            <a:avLst/>
          </a:prstGeom>
          <a:noFill/>
        </p:spPr>
        <p:txBody>
          <a:bodyPr wrap="square" rtlCol="0">
            <a:spAutoFit/>
          </a:bodyPr>
          <a:lstStyle/>
          <a:p>
            <a:pPr algn="ctr"/>
            <a:r>
              <a:rPr lang="en-GB" sz="1400" b="1" dirty="0" smtClean="0"/>
              <a:t>Sample D</a:t>
            </a:r>
          </a:p>
          <a:p>
            <a:pPr algn="ctr"/>
            <a:r>
              <a:rPr lang="en-GB" sz="1400" dirty="0" smtClean="0"/>
              <a:t>Mostly soil signature with some rock contribution</a:t>
            </a:r>
            <a:endParaRPr lang="en-GB" sz="1400" dirty="0"/>
          </a:p>
        </p:txBody>
      </p:sp>
      <p:sp>
        <p:nvSpPr>
          <p:cNvPr id="109" name="TextBox 108"/>
          <p:cNvSpPr txBox="1"/>
          <p:nvPr/>
        </p:nvSpPr>
        <p:spPr>
          <a:xfrm>
            <a:off x="3183139" y="3535814"/>
            <a:ext cx="1988126" cy="738664"/>
          </a:xfrm>
          <a:prstGeom prst="rect">
            <a:avLst/>
          </a:prstGeom>
          <a:noFill/>
        </p:spPr>
        <p:txBody>
          <a:bodyPr wrap="square" rtlCol="0">
            <a:spAutoFit/>
          </a:bodyPr>
          <a:lstStyle/>
          <a:p>
            <a:pPr algn="ctr"/>
            <a:r>
              <a:rPr lang="en-GB" sz="1400" b="1" dirty="0" smtClean="0"/>
              <a:t>Sample B</a:t>
            </a:r>
          </a:p>
          <a:p>
            <a:pPr algn="ctr"/>
            <a:r>
              <a:rPr lang="en-GB" sz="1400" dirty="0" smtClean="0"/>
              <a:t>Contributions from rock and soil signature</a:t>
            </a:r>
            <a:endParaRPr lang="en-GB" sz="1400" dirty="0"/>
          </a:p>
        </p:txBody>
      </p:sp>
      <p:sp>
        <p:nvSpPr>
          <p:cNvPr id="110" name="TextBox 109"/>
          <p:cNvSpPr txBox="1"/>
          <p:nvPr/>
        </p:nvSpPr>
        <p:spPr>
          <a:xfrm>
            <a:off x="5657949" y="3905238"/>
            <a:ext cx="1988126" cy="738664"/>
          </a:xfrm>
          <a:prstGeom prst="rect">
            <a:avLst/>
          </a:prstGeom>
          <a:noFill/>
        </p:spPr>
        <p:txBody>
          <a:bodyPr wrap="square" rtlCol="0">
            <a:spAutoFit/>
          </a:bodyPr>
          <a:lstStyle/>
          <a:p>
            <a:pPr algn="ctr"/>
            <a:r>
              <a:rPr lang="en-GB" sz="1400" b="1" dirty="0" smtClean="0"/>
              <a:t>Sample A</a:t>
            </a:r>
          </a:p>
          <a:p>
            <a:pPr algn="ctr"/>
            <a:r>
              <a:rPr lang="en-GB" sz="1400" dirty="0" smtClean="0"/>
              <a:t>Carbonate rock signature</a:t>
            </a:r>
            <a:endParaRPr lang="en-GB" sz="1400" dirty="0"/>
          </a:p>
        </p:txBody>
      </p:sp>
      <p:sp>
        <p:nvSpPr>
          <p:cNvPr id="111" name="TextBox 110"/>
          <p:cNvSpPr txBox="1"/>
          <p:nvPr/>
        </p:nvSpPr>
        <p:spPr>
          <a:xfrm>
            <a:off x="5920999" y="1761449"/>
            <a:ext cx="1517435" cy="954107"/>
          </a:xfrm>
          <a:prstGeom prst="rect">
            <a:avLst/>
          </a:prstGeom>
          <a:noFill/>
        </p:spPr>
        <p:txBody>
          <a:bodyPr wrap="square" rtlCol="0">
            <a:spAutoFit/>
          </a:bodyPr>
          <a:lstStyle/>
          <a:p>
            <a:pPr algn="ctr"/>
            <a:r>
              <a:rPr lang="en-GB" sz="1400" b="1" dirty="0" smtClean="0"/>
              <a:t>Sample C</a:t>
            </a:r>
          </a:p>
          <a:p>
            <a:pPr algn="ctr"/>
            <a:r>
              <a:rPr lang="en-GB" sz="1400" dirty="0" smtClean="0"/>
              <a:t>Mixing with atmospheric source</a:t>
            </a:r>
            <a:endParaRPr lang="en-GB" sz="1400" dirty="0"/>
          </a:p>
        </p:txBody>
      </p:sp>
    </p:spTree>
    <p:extLst>
      <p:ext uri="{BB962C8B-B14F-4D97-AF65-F5344CB8AC3E}">
        <p14:creationId xmlns:p14="http://schemas.microsoft.com/office/powerpoint/2010/main" val="41677732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TotalTime>
  <Words>279</Words>
  <Application>Microsoft Office PowerPoint</Application>
  <PresentationFormat>On-screen Show (4:3)</PresentationFormat>
  <Paragraphs>90</Paragraphs>
  <Slides>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 Brooke</dc:creator>
  <cp:lastModifiedBy>J Brooke</cp:lastModifiedBy>
  <cp:revision>7</cp:revision>
  <dcterms:created xsi:type="dcterms:W3CDTF">2019-01-18T14:21:26Z</dcterms:created>
  <dcterms:modified xsi:type="dcterms:W3CDTF">2019-01-18T15:02:39Z</dcterms:modified>
</cp:coreProperties>
</file>