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ps.gov/articles/valleyandpiedmontglaciers.htm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alkhighlands.co.uk/fortwilliam/carnmordeargarete.shtml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alkhighlands.co.uk/Forum/viewtopic.php?f=9&amp;t=4284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earthwise.bgs.ac.uk/index.php/Record_of_climate_change,_Southern_Uplands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s.staffs.ac.uk/geography/2016/06/26/black-ice-dirty-ice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figure/Medial-moraine-Alaska-In-this-photo-merging-glaciers-form-a-medial-moraine-between-two_fig3_309133433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Valley_glaciers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direct.com/science/article/pii/S0303243406000225" TargetMode="External"/><Relationship Id="rId3" Type="http://schemas.openxmlformats.org/officeDocument/2006/relationships/hyperlink" Target="https://www.dreamstime.com/royalty-free-stock-images-sand-ripples-beach-image3794279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laskashoretours.com/alaska-ice-caves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Glacial_striations.JP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Image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https://www.nps.gov/articles/valleyandpiedmontglaciers.htm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40a293c0_1_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e40a293c0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Arete </a:t>
            </a:r>
            <a:r>
              <a:rPr lang="en-GB">
                <a:solidFill>
                  <a:schemeClr val="dk1"/>
                </a:solidFill>
              </a:rPr>
              <a:t>Formation Diagram created by R.Jones, GeoBus, University of St Andrews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https://www.walkhighlands.co.uk/fortwilliam/carnmordeargarete.shtml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40a293c0_1_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40a293c0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Picture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https://www.walkhighlands.co.uk/Forum/viewtopic.php?f=9&amp;t=4284</a:t>
            </a:r>
            <a:r>
              <a:rPr lang="en-GB"/>
              <a:t>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Pyramidal Peak</a:t>
            </a:r>
            <a:r>
              <a:rPr lang="en-GB">
                <a:solidFill>
                  <a:schemeClr val="dk1"/>
                </a:solidFill>
              </a:rPr>
              <a:t> Formation Diagram created by R.Jones, GeoBus, University of St Andrews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40a293c0_1_10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e40a293c0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40a293c0_1_1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e40a293c0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http://earthwise.bgs.ac.uk/index.php/Record_of_climate_change,_Southern_Uplands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40a293c0_1_1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e40a293c0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c155652b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dc155652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40a293c0_1_1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e40a293c0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https://blogs.staffs.ac.uk/geography/2016/06/26/black-ice-dirty-ice/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e40a293c0_1_1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e40a293c0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40a293c0_1_1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e40a293c0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c5276b23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dc5276b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https://www.researchgate.net/figure/Medial-moraine-Alaska-In-this-photo-merging-glaciers-form-a-medial-moraine-between-two_fig3_309133433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40a293c0_1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e40a293c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https://commons.wikimedia.org/wiki/Valley_glaciers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f93826c47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f93826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Drumlin Image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https://www.sciencedirect.com/science/article/pii/S0303243406000225</a:t>
            </a:r>
            <a:r>
              <a:rPr lang="en-GB"/>
              <a:t>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Sand Ripples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https://www.dreamstime.com/royalty-free-stock-images-sand-ripples-beach-image3794279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c5276b23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dc5276b2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c5276b23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c5276b2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https://alaskashoretours.com/alaska-ice-caves/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dcdaf9c25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dcdaf9c2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cdaf9c25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dcdaf9c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dcdaf9c25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dcdaf9c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cdaf9c25_0_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dcdaf9c2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cdaf9c25_0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dcdaf9c2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dcdaf9c25_0_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dcdaf9c2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cdaf9c2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dcdaf9c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40a293c0_1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40a293c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40a293c0_1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40a293c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Plucking Diagrams created by R.Jones, GeoBus, University of St Andrews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40a293c0_1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40a293c0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40a293c0_1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e40a293c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Abrasion</a:t>
            </a:r>
            <a:r>
              <a:rPr lang="en-GB"/>
              <a:t> Diagrams created by R.Jones, GeoBus, University of St Andrews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40a293c0_1_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40a293c0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https://commons.wikimedia.org/wiki/File:Glacial_striations.JPG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40a293c0_1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40a293c0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40a293c0_1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40a293c0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Corrie Formation</a:t>
            </a:r>
            <a:r>
              <a:rPr lang="en-GB"/>
              <a:t> Diagrams created by R.Jones, GeoBus, University of St Andrews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71225" y="2305300"/>
            <a:ext cx="6313500" cy="764700"/>
          </a:xfrm>
          <a:prstGeom prst="rect">
            <a:avLst/>
          </a:prstGeom>
          <a:solidFill>
            <a:srgbClr val="EEEEEE">
              <a:alpha val="4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81025" y="3070000"/>
            <a:ext cx="7945200" cy="764700"/>
          </a:xfrm>
          <a:prstGeom prst="rect">
            <a:avLst/>
          </a:prstGeom>
          <a:solidFill>
            <a:srgbClr val="EEEEEE">
              <a:alpha val="4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11778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Glacial Erosion and Depositional Landforms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110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00" y="5977575"/>
            <a:ext cx="9150797" cy="8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A</a:t>
            </a:r>
            <a:r>
              <a:rPr lang="en-GB" sz="3000">
                <a:solidFill>
                  <a:srgbClr val="6FA8DC"/>
                </a:solidFill>
              </a:rPr>
              <a:t>rête</a:t>
            </a:r>
            <a:r>
              <a:rPr lang="en-GB" sz="3000">
                <a:solidFill>
                  <a:srgbClr val="6FA8DC"/>
                </a:solidFill>
              </a:rPr>
              <a:t> Formation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An “</a:t>
            </a:r>
            <a:r>
              <a:rPr lang="en-GB">
                <a:solidFill>
                  <a:srgbClr val="6D9EEB"/>
                </a:solidFill>
              </a:rPr>
              <a:t>arête</a:t>
            </a:r>
            <a:r>
              <a:rPr lang="en-GB">
                <a:solidFill>
                  <a:srgbClr val="000000"/>
                </a:solidFill>
              </a:rPr>
              <a:t>” is a sharp ridge which forms between two Corries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As a glacier erodes the corrie deeper, the arête becomes steeper and the ridge becomes narrower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10500"/>
            <a:ext cx="4260300" cy="3295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1007850" y="6031900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Carn Mor Dearg Arete, Ben Nevis. Walkhighlands.co.uk</a:t>
            </a:r>
            <a:endParaRPr sz="1000"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355625"/>
            <a:ext cx="4041376" cy="2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5446200" y="620567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Pyramidal Peak Formation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 “Pyramidal Peak” forms when three or more corries or </a:t>
            </a:r>
            <a:r>
              <a:rPr lang="en-GB">
                <a:solidFill>
                  <a:srgbClr val="000000"/>
                </a:solidFill>
              </a:rPr>
              <a:t>arêtes meet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 meeting of the ridges creates a sharp peak in the shape of a pyramid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Famous examples of this include Mont Blanc, the Matterhorn and Everest!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850" y="3382650"/>
            <a:ext cx="3755099" cy="31049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1472975" y="6135700"/>
            <a:ext cx="28845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 Buachaille Etive, Scotland. Walkhighlands.co.uk</a:t>
            </a:r>
            <a:endParaRPr sz="1000"/>
          </a:p>
        </p:txBody>
      </p:sp>
      <p:sp>
        <p:nvSpPr>
          <p:cNvPr id="158" name="Google Shape;158;p23"/>
          <p:cNvSpPr txBox="1"/>
          <p:nvPr/>
        </p:nvSpPr>
        <p:spPr>
          <a:xfrm>
            <a:off x="5446200" y="620567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50" y="3382650"/>
            <a:ext cx="3764024" cy="282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U-Shaped Valley Formation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When a glacier flows through a V-Shaped river valley, it does not zig-zag round corners like the river does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Instead, the glacier erodes the valley </a:t>
            </a:r>
            <a:r>
              <a:rPr i="1" lang="en-GB">
                <a:solidFill>
                  <a:srgbClr val="000000"/>
                </a:solidFill>
              </a:rPr>
              <a:t>deeper</a:t>
            </a:r>
            <a:r>
              <a:rPr lang="en-GB">
                <a:solidFill>
                  <a:srgbClr val="000000"/>
                </a:solidFill>
              </a:rPr>
              <a:t> and </a:t>
            </a:r>
            <a:r>
              <a:rPr i="1" lang="en-GB">
                <a:solidFill>
                  <a:srgbClr val="000000"/>
                </a:solidFill>
              </a:rPr>
              <a:t>wider</a:t>
            </a:r>
            <a:r>
              <a:rPr lang="en-GB">
                <a:solidFill>
                  <a:srgbClr val="000000"/>
                </a:solidFill>
              </a:rPr>
              <a:t> through abrasion and plucking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Any land within the V-Shaped valley which the river had to flow around, such as “</a:t>
            </a:r>
            <a:r>
              <a:rPr i="1" lang="en-GB">
                <a:solidFill>
                  <a:srgbClr val="6D9EEB"/>
                </a:solidFill>
              </a:rPr>
              <a:t>Interlocking Spurs</a:t>
            </a:r>
            <a:r>
              <a:rPr lang="en-GB">
                <a:solidFill>
                  <a:srgbClr val="000000"/>
                </a:solidFill>
              </a:rPr>
              <a:t>”, the glacier erodes out of the way and produces “</a:t>
            </a:r>
            <a:r>
              <a:rPr i="1" lang="en-GB">
                <a:solidFill>
                  <a:srgbClr val="6D9EEB"/>
                </a:solidFill>
              </a:rPr>
              <a:t>Truncated Spurs</a:t>
            </a:r>
            <a:r>
              <a:rPr lang="en-GB">
                <a:solidFill>
                  <a:srgbClr val="000000"/>
                </a:solidFill>
              </a:rPr>
              <a:t>”.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This creates a wide glacial trough with steep sides and a flat base called a “</a:t>
            </a:r>
            <a:r>
              <a:rPr i="1" lang="en-GB">
                <a:solidFill>
                  <a:srgbClr val="6D9EEB"/>
                </a:solidFill>
              </a:rPr>
              <a:t>U-Shaped Valley</a:t>
            </a:r>
            <a:r>
              <a:rPr lang="en-GB">
                <a:solidFill>
                  <a:srgbClr val="000000"/>
                </a:solidFill>
              </a:rPr>
              <a:t>”.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U-Shaped Valley Formation</a:t>
            </a:r>
            <a:endParaRPr sz="3000">
              <a:solidFill>
                <a:srgbClr val="6FA8DC"/>
              </a:solidFill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00" y="1480500"/>
            <a:ext cx="4032175" cy="18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7600" y="1480500"/>
            <a:ext cx="3119598" cy="18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600" y="4461500"/>
            <a:ext cx="4032175" cy="186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601600" y="1480500"/>
            <a:ext cx="382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5527600" y="1356875"/>
            <a:ext cx="382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601600" y="4461500"/>
            <a:ext cx="382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.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4800175" y="6309850"/>
            <a:ext cx="40323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Blackhope Valley, Southern Uplands, Scotland. Earthwise.bgs.ac.uk</a:t>
            </a:r>
            <a:endParaRPr sz="1000"/>
          </a:p>
        </p:txBody>
      </p:sp>
      <p:sp>
        <p:nvSpPr>
          <p:cNvPr id="180" name="Google Shape;180;p25"/>
          <p:cNvSpPr txBox="1"/>
          <p:nvPr/>
        </p:nvSpPr>
        <p:spPr>
          <a:xfrm>
            <a:off x="685000" y="640262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4158" y="3498750"/>
            <a:ext cx="3748142" cy="281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Hanging Valley Formation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How deeply a glacier erodes the landscape can depend on how large the glacier is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Much like stepping on sand, the heavier you are the further you sink in!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When a smaller tributary glacier with a shallow trough meets a large glacier with a deep trough, the small trough is left “hanging” above it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When the ice melts, the empty hanging valley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is left visible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This is known as a “</a:t>
            </a:r>
            <a:r>
              <a:rPr i="1" lang="en-GB">
                <a:solidFill>
                  <a:srgbClr val="6D9EEB"/>
                </a:solidFill>
              </a:rPr>
              <a:t>Hanging</a:t>
            </a:r>
            <a:br>
              <a:rPr i="1" lang="en-GB">
                <a:solidFill>
                  <a:srgbClr val="6D9EEB"/>
                </a:solidFill>
              </a:rPr>
            </a:br>
            <a:r>
              <a:rPr i="1" lang="en-GB">
                <a:solidFill>
                  <a:srgbClr val="6D9EEB"/>
                </a:solidFill>
              </a:rPr>
              <a:t>Valley</a:t>
            </a:r>
            <a:r>
              <a:rPr i="1" lang="en-GB">
                <a:solidFill>
                  <a:srgbClr val="000000"/>
                </a:solidFill>
              </a:rPr>
              <a:t>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 rotWithShape="1">
          <a:blip r:embed="rId4">
            <a:alphaModFix/>
          </a:blip>
          <a:srcRect b="0" l="0" r="0" t="6976"/>
          <a:stretch/>
        </p:blipFill>
        <p:spPr>
          <a:xfrm>
            <a:off x="3811925" y="4228325"/>
            <a:ext cx="4955700" cy="22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5098675" y="568797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Water in a U-Shaped Valley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After a glacier has melted the U-Shaped Valley is left behind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If the stream that originally flowed down the V-Shaped Valley before the glacier came along comes back, it is known as a “</a:t>
            </a:r>
            <a:r>
              <a:rPr i="1" lang="en-GB">
                <a:solidFill>
                  <a:srgbClr val="000000"/>
                </a:solidFill>
              </a:rPr>
              <a:t>Misfit Stream” </a:t>
            </a:r>
            <a:br>
              <a:rPr i="1" lang="en-GB">
                <a:solidFill>
                  <a:srgbClr val="000000"/>
                </a:solidFill>
              </a:rPr>
            </a:br>
            <a:endParaRPr i="1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This is because the stream is out of place in such a big valley!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If the glacier erodes a hollow in the valley in less-resistant rock, this hollow can fill up with water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This long, thin lake is called a “</a:t>
            </a:r>
            <a:r>
              <a:rPr i="1" lang="en-GB">
                <a:solidFill>
                  <a:srgbClr val="000000"/>
                </a:solidFill>
              </a:rPr>
              <a:t>Ribbon Lake</a:t>
            </a:r>
            <a:r>
              <a:rPr lang="en-GB">
                <a:solidFill>
                  <a:srgbClr val="000000"/>
                </a:solidFill>
              </a:rPr>
              <a:t>”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4">
            <a:alphaModFix/>
          </a:blip>
          <a:srcRect b="0" l="0" r="0" t="6226"/>
          <a:stretch/>
        </p:blipFill>
        <p:spPr>
          <a:xfrm>
            <a:off x="4657225" y="4332575"/>
            <a:ext cx="4100624" cy="23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5156600" y="609182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Transportation of Debris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Glaciers transport large amounts of debris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This debris can be from rock-falls onto the glacier from the valley sides or scraped up from the valley floor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It can be transported on the surface of the glacier, called “</a:t>
            </a:r>
            <a:r>
              <a:rPr i="1" lang="en-GB">
                <a:solidFill>
                  <a:srgbClr val="6D9EEB"/>
                </a:solidFill>
              </a:rPr>
              <a:t>Supraglacial Transport</a:t>
            </a:r>
            <a:r>
              <a:rPr i="1" lang="en-GB">
                <a:solidFill>
                  <a:srgbClr val="000000"/>
                </a:solidFill>
              </a:rPr>
              <a:t>”</a:t>
            </a:r>
            <a:r>
              <a:rPr lang="en-GB">
                <a:solidFill>
                  <a:srgbClr val="000000"/>
                </a:solidFill>
              </a:rPr>
              <a:t>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Or buried within the ice, called “</a:t>
            </a:r>
            <a:r>
              <a:rPr i="1" lang="en-GB">
                <a:solidFill>
                  <a:srgbClr val="6D9EEB"/>
                </a:solidFill>
              </a:rPr>
              <a:t>Englacial Transport</a:t>
            </a:r>
            <a:r>
              <a:rPr i="1" lang="en-GB">
                <a:solidFill>
                  <a:srgbClr val="000000"/>
                </a:solidFill>
              </a:rPr>
              <a:t>”</a:t>
            </a:r>
            <a:br>
              <a:rPr i="1"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Or along the base of the glacier, called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“</a:t>
            </a:r>
            <a:r>
              <a:rPr i="1" lang="en-GB">
                <a:solidFill>
                  <a:srgbClr val="6D9EEB"/>
                </a:solidFill>
              </a:rPr>
              <a:t>Subglacial Transport</a:t>
            </a:r>
            <a:r>
              <a:rPr lang="en-GB">
                <a:solidFill>
                  <a:srgbClr val="000000"/>
                </a:solidFill>
              </a:rPr>
              <a:t>”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 debris left behind by a glacier is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c</a:t>
            </a:r>
            <a:r>
              <a:rPr lang="en-GB">
                <a:solidFill>
                  <a:srgbClr val="000000"/>
                </a:solidFill>
              </a:rPr>
              <a:t>alled “</a:t>
            </a:r>
            <a:r>
              <a:rPr i="1" lang="en-GB">
                <a:solidFill>
                  <a:srgbClr val="3C78D8"/>
                </a:solidFill>
              </a:rPr>
              <a:t>Till</a:t>
            </a:r>
            <a:r>
              <a:rPr i="1"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”.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 rotWithShape="1">
          <a:blip r:embed="rId4">
            <a:alphaModFix/>
          </a:blip>
          <a:srcRect b="0" l="0" r="0" t="10873"/>
          <a:stretch/>
        </p:blipFill>
        <p:spPr>
          <a:xfrm>
            <a:off x="4866525" y="4494750"/>
            <a:ext cx="3838326" cy="179072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4866525" y="6271575"/>
            <a:ext cx="3838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Sólheimajökull glacier, Southern Iceland. blogs.staffs.ac.uk</a:t>
            </a: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6FA8DC"/>
                </a:solidFill>
              </a:rPr>
              <a:t>Transportation of Debris</a:t>
            </a:r>
            <a:endParaRPr sz="3000">
              <a:solidFill>
                <a:srgbClr val="6FA8DC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FA8DC"/>
              </a:solidFill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150" y="2064428"/>
            <a:ext cx="7749700" cy="27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/>
        </p:nvSpPr>
        <p:spPr>
          <a:xfrm>
            <a:off x="3672275" y="5572750"/>
            <a:ext cx="4774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But what happens to this debris?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Deposition - Moraine Formation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As a glacier erodes the landscape it bulldozes large volumes of till out of its way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 resulting mounds of debris created around the glacier are called “</a:t>
            </a:r>
            <a:r>
              <a:rPr i="1" lang="en-GB">
                <a:solidFill>
                  <a:srgbClr val="6D9EEB"/>
                </a:solidFill>
              </a:rPr>
              <a:t>Moraines</a:t>
            </a:r>
            <a:r>
              <a:rPr i="1" lang="en-GB">
                <a:solidFill>
                  <a:srgbClr val="000000"/>
                </a:solidFill>
              </a:rPr>
              <a:t>”</a:t>
            </a:r>
            <a:br>
              <a:rPr i="1"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 debris at the front of the glacier is called a “</a:t>
            </a:r>
            <a:r>
              <a:rPr i="1" lang="en-GB">
                <a:solidFill>
                  <a:srgbClr val="6D9EEB"/>
                </a:solidFill>
              </a:rPr>
              <a:t>Terminal Moraine</a:t>
            </a:r>
            <a:r>
              <a:rPr lang="en-GB">
                <a:solidFill>
                  <a:srgbClr val="000000"/>
                </a:solidFill>
              </a:rPr>
              <a:t>”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 debris at the side of the glacier is called a “</a:t>
            </a:r>
            <a:r>
              <a:rPr i="1" lang="en-GB">
                <a:solidFill>
                  <a:srgbClr val="6D9EEB"/>
                </a:solidFill>
              </a:rPr>
              <a:t>Lateral Moraine</a:t>
            </a:r>
            <a:r>
              <a:rPr lang="en-GB">
                <a:solidFill>
                  <a:srgbClr val="000000"/>
                </a:solidFill>
              </a:rPr>
              <a:t>”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When two glaciers join together into one their Lateral Moraines merge on the inside, leading to a line of debris running down the middle of the new larger glacier. This is called a “</a:t>
            </a:r>
            <a:r>
              <a:rPr i="1" lang="en-GB">
                <a:solidFill>
                  <a:srgbClr val="6D9EEB"/>
                </a:solidFill>
              </a:rPr>
              <a:t>Medial Moraine</a:t>
            </a:r>
            <a:r>
              <a:rPr lang="en-GB">
                <a:solidFill>
                  <a:srgbClr val="000000"/>
                </a:solidFill>
              </a:rPr>
              <a:t>”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Deposition - Moraine Formation </a:t>
            </a:r>
            <a:endParaRPr sz="3000">
              <a:solidFill>
                <a:srgbClr val="6FA8DC"/>
              </a:solidFill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975" y="2871850"/>
            <a:ext cx="6478725" cy="38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3125" y="1542950"/>
            <a:ext cx="3969175" cy="2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4994100" y="4199950"/>
            <a:ext cx="3838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Alaska. Researchgate.net</a:t>
            </a:r>
            <a:endParaRPr sz="1000"/>
          </a:p>
        </p:txBody>
      </p:sp>
      <p:sp>
        <p:nvSpPr>
          <p:cNvPr id="233" name="Google Shape;233;p31"/>
          <p:cNvSpPr txBox="1"/>
          <p:nvPr/>
        </p:nvSpPr>
        <p:spPr>
          <a:xfrm>
            <a:off x="464875" y="614777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Glaciers are powerful shapers of the landscape</a:t>
            </a:r>
            <a:br>
              <a:rPr lang="en-GB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They erode through two key processes:</a:t>
            </a:r>
            <a:endParaRPr sz="2400">
              <a:solidFill>
                <a:srgbClr val="000000"/>
              </a:solidFill>
            </a:endParaRPr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</a:pPr>
            <a:r>
              <a:rPr lang="en-GB" sz="2400">
                <a:solidFill>
                  <a:srgbClr val="6FA8DC"/>
                </a:solidFill>
              </a:rPr>
              <a:t>Plucking </a:t>
            </a:r>
            <a:endParaRPr sz="2400">
              <a:solidFill>
                <a:srgbClr val="6FA8DC"/>
              </a:solidFill>
            </a:endParaRPr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</a:pPr>
            <a:r>
              <a:rPr lang="en-GB" sz="2400">
                <a:solidFill>
                  <a:srgbClr val="6FA8DC"/>
                </a:solidFill>
              </a:rPr>
              <a:t>Abrasion</a:t>
            </a:r>
            <a:endParaRPr sz="2400">
              <a:solidFill>
                <a:srgbClr val="6FA8DC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875" y="3024800"/>
            <a:ext cx="4201302" cy="31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723675" y="6175775"/>
            <a:ext cx="28845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Tian Shan Glacier, Himalayas. Wikimedia.org</a:t>
            </a: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Deposition - Drumlin Formation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 </a:t>
            </a:r>
            <a:r>
              <a:rPr i="1" lang="en-GB">
                <a:solidFill>
                  <a:srgbClr val="000000"/>
                </a:solidFill>
              </a:rPr>
              <a:t>“</a:t>
            </a:r>
            <a:r>
              <a:rPr i="1" lang="en-GB">
                <a:solidFill>
                  <a:srgbClr val="6D9EEB"/>
                </a:solidFill>
              </a:rPr>
              <a:t>Drumlin</a:t>
            </a:r>
            <a:r>
              <a:rPr lang="en-GB">
                <a:solidFill>
                  <a:srgbClr val="000000"/>
                </a:solidFill>
              </a:rPr>
              <a:t>” is a streamlined ridge of sediment which is shaped beneath the glacier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When a glacier flows, it moulds and deforms its bed and creates regular patterns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These mounds that are created are called Drumlins, and resemble ripples in the sand you see at a beach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 rotWithShape="1">
          <a:blip r:embed="rId4">
            <a:alphaModFix/>
          </a:blip>
          <a:srcRect b="6349" l="0" r="3623" t="0"/>
          <a:stretch/>
        </p:blipFill>
        <p:spPr>
          <a:xfrm>
            <a:off x="484225" y="4138525"/>
            <a:ext cx="3373950" cy="24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/>
        </p:nvSpPr>
        <p:spPr>
          <a:xfrm>
            <a:off x="811375" y="6556800"/>
            <a:ext cx="30468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Satellite image of Drumlins. Smith and Wise, 2007. </a:t>
            </a:r>
            <a:endParaRPr sz="1000"/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8175" y="4138524"/>
            <a:ext cx="3562842" cy="24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6448525" y="6556800"/>
            <a:ext cx="19425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Sand Ripples. Dreamstime.com</a:t>
            </a: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Deposition - Esker Formation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50" name="Google Shape;250;p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An “</a:t>
            </a:r>
            <a:r>
              <a:rPr i="1" lang="en-GB">
                <a:solidFill>
                  <a:srgbClr val="6D9EEB"/>
                </a:solidFill>
              </a:rPr>
              <a:t>esker</a:t>
            </a:r>
            <a:r>
              <a:rPr lang="en-GB">
                <a:solidFill>
                  <a:srgbClr val="000000"/>
                </a:solidFill>
              </a:rPr>
              <a:t>” is a long thin mound of sediment deposited by a glacier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These form when melt-water channels within a glacier fill with sediment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When the glacier melts, the channel of sediment is left behind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Some of these channels are on the surface of the glacier, some within the glacier itself and some at the base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Eskers can be several kilometres in length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1" name="Google Shape;2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Deposition - Esker Formation </a:t>
            </a:r>
            <a:endParaRPr sz="3000">
              <a:solidFill>
                <a:srgbClr val="6FA8DC"/>
              </a:solidFill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09273"/>
            <a:ext cx="3936925" cy="17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6750" y="1509274"/>
            <a:ext cx="3936925" cy="178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797474"/>
            <a:ext cx="3936925" cy="178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6750" y="3547250"/>
            <a:ext cx="3936926" cy="291461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/>
        </p:nvSpPr>
        <p:spPr>
          <a:xfrm>
            <a:off x="324375" y="1529150"/>
            <a:ext cx="3360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1.</a:t>
            </a:r>
            <a:endParaRPr sz="1000"/>
          </a:p>
        </p:txBody>
      </p:sp>
      <p:sp>
        <p:nvSpPr>
          <p:cNvPr id="263" name="Google Shape;263;p34"/>
          <p:cNvSpPr txBox="1"/>
          <p:nvPr/>
        </p:nvSpPr>
        <p:spPr>
          <a:xfrm>
            <a:off x="4466750" y="1509275"/>
            <a:ext cx="3360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2</a:t>
            </a:r>
            <a:r>
              <a:rPr lang="en-GB" sz="1000"/>
              <a:t>.</a:t>
            </a:r>
            <a:endParaRPr sz="1000"/>
          </a:p>
        </p:txBody>
      </p:sp>
      <p:sp>
        <p:nvSpPr>
          <p:cNvPr id="264" name="Google Shape;264;p34"/>
          <p:cNvSpPr txBox="1"/>
          <p:nvPr/>
        </p:nvSpPr>
        <p:spPr>
          <a:xfrm>
            <a:off x="311700" y="3797475"/>
            <a:ext cx="3360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3</a:t>
            </a:r>
            <a:r>
              <a:rPr lang="en-GB" sz="1000"/>
              <a:t>.</a:t>
            </a:r>
            <a:endParaRPr sz="1000"/>
          </a:p>
        </p:txBody>
      </p:sp>
      <p:sp>
        <p:nvSpPr>
          <p:cNvPr id="265" name="Google Shape;265;p34"/>
          <p:cNvSpPr txBox="1"/>
          <p:nvPr/>
        </p:nvSpPr>
        <p:spPr>
          <a:xfrm>
            <a:off x="4572000" y="6461875"/>
            <a:ext cx="3838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Esker in South Dakota. Alaskashoretours.com</a:t>
            </a:r>
            <a:endParaRPr sz="1000"/>
          </a:p>
        </p:txBody>
      </p:sp>
      <p:sp>
        <p:nvSpPr>
          <p:cNvPr id="266" name="Google Shape;266;p34"/>
          <p:cNvSpPr txBox="1"/>
          <p:nvPr/>
        </p:nvSpPr>
        <p:spPr>
          <a:xfrm>
            <a:off x="862525" y="558577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True or False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When a lake forms inside a corrie, it is called a Ribbon Lake.</a:t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True     or     False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True or False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When a lake forms inside a corrie, it is called a Ribbon Lake.</a:t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strike="sngStrike">
                <a:solidFill>
                  <a:srgbClr val="000000"/>
                </a:solidFill>
              </a:rPr>
              <a:t>True</a:t>
            </a:r>
            <a:r>
              <a:rPr lang="en-GB" sz="2400">
                <a:solidFill>
                  <a:srgbClr val="000000"/>
                </a:solidFill>
              </a:rPr>
              <a:t>     or     </a:t>
            </a:r>
            <a:r>
              <a:rPr lang="en-GB" sz="2400">
                <a:solidFill>
                  <a:srgbClr val="000000"/>
                </a:solidFill>
                <a:highlight>
                  <a:srgbClr val="00FF00"/>
                </a:highlight>
              </a:rPr>
              <a:t>False</a:t>
            </a:r>
            <a:endParaRPr sz="24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False! When a lake forms inside a corrie, it is called a </a:t>
            </a:r>
            <a:r>
              <a:rPr i="1" lang="en-GB" sz="2400" u="sng">
                <a:solidFill>
                  <a:srgbClr val="000000"/>
                </a:solidFill>
              </a:rPr>
              <a:t>Tarn</a:t>
            </a:r>
            <a:r>
              <a:rPr lang="en-GB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80" name="Google Shape;2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True or False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An esker is a long line of sediment which used to fill a water channel within a glacier.</a:t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True     or     False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True or False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293" name="Google Shape;293;p3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An esker is a long line of sediment which used to fill a water channel within a glacier.</a:t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highlight>
                  <a:srgbClr val="00FF00"/>
                </a:highlight>
              </a:rPr>
              <a:t>True</a:t>
            </a:r>
            <a:r>
              <a:rPr lang="en-GB" sz="2400">
                <a:solidFill>
                  <a:srgbClr val="000000"/>
                </a:solidFill>
              </a:rPr>
              <a:t>     or     </a:t>
            </a:r>
            <a:r>
              <a:rPr lang="en-GB" sz="2400" strike="sngStrike">
                <a:solidFill>
                  <a:srgbClr val="000000"/>
                </a:solidFill>
              </a:rPr>
              <a:t>False</a:t>
            </a:r>
            <a:endParaRPr sz="2400" strike="sngStrike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 strike="sngStrike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 strike="sngStrike">
              <a:solidFill>
                <a:srgbClr val="000000"/>
              </a:solidFill>
            </a:endParaRPr>
          </a:p>
        </p:txBody>
      </p:sp>
      <p:pic>
        <p:nvPicPr>
          <p:cNvPr id="294" name="Google Shape;2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True or False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300" name="Google Shape;300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Scrapes over a land scape left behind by glacier abrasion are called hanging valleys.</a:t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True     or     False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True or False 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307" name="Google Shape;307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Scrapes over a landscape left behind by glacier abrasion are called hanging valleys.</a:t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strike="sngStrike">
                <a:solidFill>
                  <a:srgbClr val="000000"/>
                </a:solidFill>
              </a:rPr>
              <a:t>True</a:t>
            </a:r>
            <a:r>
              <a:rPr lang="en-GB" sz="2400">
                <a:solidFill>
                  <a:srgbClr val="000000"/>
                </a:solidFill>
              </a:rPr>
              <a:t>     or     </a:t>
            </a:r>
            <a:r>
              <a:rPr lang="en-GB" sz="2400">
                <a:solidFill>
                  <a:srgbClr val="000000"/>
                </a:solidFill>
                <a:highlight>
                  <a:srgbClr val="00FF00"/>
                </a:highlight>
              </a:rPr>
              <a:t>False</a:t>
            </a:r>
            <a:endParaRPr sz="24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False! Scrapes over a landscape left behind by glacier abrasion are called </a:t>
            </a:r>
            <a:r>
              <a:rPr i="1" lang="en-GB" sz="2400" u="sng">
                <a:solidFill>
                  <a:srgbClr val="000000"/>
                </a:solidFill>
              </a:rPr>
              <a:t>Striations.</a:t>
            </a:r>
            <a:endParaRPr i="1" sz="2400" u="sng">
              <a:solidFill>
                <a:srgbClr val="000000"/>
              </a:solidFill>
            </a:endParaRPr>
          </a:p>
        </p:txBody>
      </p:sp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10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325" y="1875041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/>
          <p:nvPr/>
        </p:nvSpPr>
        <p:spPr>
          <a:xfrm>
            <a:off x="1186475" y="3848013"/>
            <a:ext cx="7001400" cy="1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16" name="Google Shape;31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00" y="5977575"/>
            <a:ext cx="9150797" cy="8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Plucking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</a:rPr>
              <a:t>Plucking occurs when rocks or stones are frozen into the base and sides of the glacier </a:t>
            </a:r>
            <a:br>
              <a:rPr lang="en-GB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</a:rPr>
              <a:t>This debris is pulled from the ground as the glacier flows downhill</a:t>
            </a:r>
            <a:br>
              <a:rPr lang="en-GB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</a:rPr>
              <a:t>This leaves behind a jagged and rough landscape!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Plucking</a:t>
            </a:r>
            <a:endParaRPr sz="3000">
              <a:solidFill>
                <a:srgbClr val="6FA8DC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313" y="1356876"/>
            <a:ext cx="3981375" cy="254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313" y="4150526"/>
            <a:ext cx="3981375" cy="25440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198075" y="1356875"/>
            <a:ext cx="4023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2179025" y="4150525"/>
            <a:ext cx="4023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176600" y="390097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Abrasion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</a:rPr>
              <a:t>Abrasion </a:t>
            </a:r>
            <a:r>
              <a:rPr lang="en-GB" sz="2400">
                <a:solidFill>
                  <a:srgbClr val="000000"/>
                </a:solidFill>
              </a:rPr>
              <a:t>Occurs when rocks or stones which are embedded into the glacier scrape against the surrounding landscape</a:t>
            </a:r>
            <a:br>
              <a:rPr lang="en-GB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</a:rPr>
              <a:t>This can happen at the base or sides of the glacier </a:t>
            </a:r>
            <a:br>
              <a:rPr lang="en-GB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</a:rPr>
              <a:t>This scraping acts like sandpaper to wear down the landscape and leaves behind a smooth surface!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Abrasion</a:t>
            </a:r>
            <a:endParaRPr sz="3000">
              <a:solidFill>
                <a:srgbClr val="6FA8DC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488" y="1446297"/>
            <a:ext cx="3102826" cy="19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5">
            <a:alphaModFix/>
          </a:blip>
          <a:srcRect b="0" l="0" r="3213" t="64365"/>
          <a:stretch/>
        </p:blipFill>
        <p:spPr>
          <a:xfrm>
            <a:off x="5142238" y="1446300"/>
            <a:ext cx="3093277" cy="198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8500" y="3877150"/>
            <a:ext cx="3102826" cy="198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2250" y="3880200"/>
            <a:ext cx="3093275" cy="197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72500" y="1446300"/>
            <a:ext cx="33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4806250" y="1446300"/>
            <a:ext cx="33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572500" y="3877150"/>
            <a:ext cx="33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.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4806250" y="3877150"/>
            <a:ext cx="33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r>
              <a:rPr lang="en-GB"/>
              <a:t>.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4849425" y="5859850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Striations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</a:rPr>
              <a:t>Striations are scratches in the landscape which form during Abrasion, when debris scrapes over rock</a:t>
            </a:r>
            <a:br>
              <a:rPr lang="en-GB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These scratches can be big or small, and can still be seen today!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026" y="3429000"/>
            <a:ext cx="3682037" cy="27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4641563" y="6190550"/>
            <a:ext cx="33345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Striations on Granite, Whistler, Canada. Wikimedia.org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Corrie Formation</a:t>
            </a:r>
            <a:endParaRPr sz="3000">
              <a:solidFill>
                <a:srgbClr val="6FA8DC"/>
              </a:solidFill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Corries, also named “Cirques”, are the starting points of glaciers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Snowflakes collect in a hollow and, if they do not melt, are compressed by more layers of snow piling up in the future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This build up of snow is called “</a:t>
            </a:r>
            <a:r>
              <a:rPr i="1" lang="en-GB">
                <a:solidFill>
                  <a:srgbClr val="6D9EEB"/>
                </a:solidFill>
              </a:rPr>
              <a:t>Accumulation</a:t>
            </a:r>
            <a:r>
              <a:rPr lang="en-GB">
                <a:solidFill>
                  <a:srgbClr val="000000"/>
                </a:solidFill>
              </a:rPr>
              <a:t>”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As more compression occurs over thousands of years the snow will </a:t>
            </a:r>
            <a:r>
              <a:rPr lang="en-GB">
                <a:solidFill>
                  <a:srgbClr val="000000"/>
                </a:solidFill>
              </a:rPr>
              <a:t>recrystallise</a:t>
            </a:r>
            <a:r>
              <a:rPr lang="en-GB">
                <a:solidFill>
                  <a:srgbClr val="000000"/>
                </a:solidFill>
              </a:rPr>
              <a:t> into snow and later glacier-ice </a:t>
            </a:r>
            <a:br>
              <a:rPr lang="en-GB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As the glacier-ice flows downhill, the hollow is steepened and deepened by plucking on the </a:t>
            </a:r>
            <a:r>
              <a:rPr lang="en-GB">
                <a:solidFill>
                  <a:srgbClr val="000000"/>
                </a:solidFill>
              </a:rPr>
              <a:t>back wall</a:t>
            </a:r>
            <a:r>
              <a:rPr lang="en-GB">
                <a:solidFill>
                  <a:srgbClr val="000000"/>
                </a:solidFill>
              </a:rPr>
              <a:t> and abrasion at the base </a:t>
            </a:r>
            <a:br>
              <a:rPr lang="en-GB">
                <a:solidFill>
                  <a:srgbClr val="000000"/>
                </a:solidFill>
              </a:rPr>
            </a:br>
            <a:endParaRPr i="1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 resulting large hollow is called a “</a:t>
            </a:r>
            <a:r>
              <a:rPr i="1" lang="en-GB">
                <a:solidFill>
                  <a:srgbClr val="6D9EEB"/>
                </a:solidFill>
              </a:rPr>
              <a:t>Corrie</a:t>
            </a:r>
            <a:r>
              <a:rPr lang="en-GB">
                <a:solidFill>
                  <a:srgbClr val="000000"/>
                </a:solidFill>
              </a:rPr>
              <a:t>”.  Often, these Corries fill with water leaving behind a “</a:t>
            </a:r>
            <a:r>
              <a:rPr i="1" lang="en-GB">
                <a:solidFill>
                  <a:srgbClr val="6D9EEB"/>
                </a:solidFill>
              </a:rPr>
              <a:t>Corrie Lochan</a:t>
            </a:r>
            <a:r>
              <a:rPr lang="en-GB">
                <a:solidFill>
                  <a:srgbClr val="000000"/>
                </a:solidFill>
              </a:rPr>
              <a:t>” (also called a “</a:t>
            </a:r>
            <a:r>
              <a:rPr i="1" lang="en-GB">
                <a:solidFill>
                  <a:srgbClr val="6D9EEB"/>
                </a:solidFill>
              </a:rPr>
              <a:t>Tarn</a:t>
            </a:r>
            <a:r>
              <a:rPr lang="en-GB">
                <a:solidFill>
                  <a:srgbClr val="000000"/>
                </a:solidFill>
              </a:rPr>
              <a:t>”).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6FA8DC"/>
                </a:solidFill>
              </a:rPr>
              <a:t>Erosion - Corrie Formation</a:t>
            </a:r>
            <a:endParaRPr sz="3000">
              <a:solidFill>
                <a:srgbClr val="6FA8DC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75" y="1509276"/>
            <a:ext cx="8378725" cy="3868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106175" y="1509275"/>
            <a:ext cx="34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3004075" y="1509275"/>
            <a:ext cx="34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5901975" y="1509275"/>
            <a:ext cx="34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.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106175" y="3599875"/>
            <a:ext cx="34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r>
              <a:rPr lang="en-GB"/>
              <a:t>.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3004075" y="3599875"/>
            <a:ext cx="34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r>
              <a:rPr lang="en-GB"/>
              <a:t>.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5901975" y="3599875"/>
            <a:ext cx="34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</a:t>
            </a:r>
            <a:r>
              <a:rPr lang="en-GB"/>
              <a:t>.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5446200" y="5530375"/>
            <a:ext cx="338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R.Jones. GeoBus, St Andrews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