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newamericanparadigm.com/?p=490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esrl.noaa.gov/gmd/webdata/ccgg/trends/co2_data_mlo.png" TargetMode="External"/><Relationship Id="rId3" Type="http://schemas.openxmlformats.org/officeDocument/2006/relationships/hyperlink" Target="https://globalcryospherewatch.org/assessments/glaciers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source: https://www.terrain.org/wp-content/uploads/2015/06/glacial-calving.jpg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f9b103350_0_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f9b10335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f9b103350_0_5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f9b10335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f9b103350_0_6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f9b10335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f9b103350_0_6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f9b10335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f9b103350_0_7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f9b10335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f9b103350_0_8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f9b10335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dda03c32b_2_5:notes"/>
          <p:cNvSpPr/>
          <p:nvPr>
            <p:ph idx="2" type="sldImg"/>
          </p:nvPr>
        </p:nvSpPr>
        <p:spPr>
          <a:xfrm>
            <a:off x="171475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dda03c32b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e24cd4657_0_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e24cd465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Can draw a simple image of a glacier cliff with cracks getting progressively bigger until an iceberg falls off / show one minute video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When these icebergs break off, the glacier has “calved”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http://newamericanparadigm.com/?p=490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24cd4657_0_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e24cd465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Point out: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The glacier front and direction of ice flow 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Calving margin 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Explain the process happening here (warm lake waters = causing cracks in the glacier front (left) and warm ocean waters undercutting and making the glacier cliff steeper (right)) ⇒ lead to a calving event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e24cd4657_0_4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e24cd465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Simplified cross sections of different calving margins. a) Ice sheets terminating into ocean waters, e.g. Ross Ice Shelf, Antarctica; b) Lake-terminating glacier terminating in shallow e.g. Fjallsjökull glacier in Iceland; c) Marine-terminating glacier, e.g. Kronebreen glacier, Svalbard </a:t>
            </a: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</a:rPr>
              <a:t>(</a:t>
            </a:r>
            <a:r>
              <a:rPr lang="en-GB" sz="1000">
                <a:solidFill>
                  <a:schemeClr val="dk1"/>
                </a:solidFill>
              </a:rPr>
              <a:t>Bell</a:t>
            </a: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</a:rPr>
              <a:t>, 2017) - </a:t>
            </a: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</a:rPr>
              <a:t>Courtesy</a:t>
            </a: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</a:rPr>
              <a:t> of C. Keane. 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e24cd4657_0_2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e24cd465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CO2 image source: </a:t>
            </a:r>
            <a:r>
              <a:rPr lang="en-GB" sz="900" u="sng">
                <a:solidFill>
                  <a:schemeClr val="hlink"/>
                </a:solidFill>
                <a:hlinkClick r:id="rId2"/>
              </a:rPr>
              <a:t>https://www.esrl.noaa.gov/gmd/webdata/ccgg/trends/co2_data_mlo.png</a:t>
            </a:r>
            <a:r>
              <a:rPr lang="en-GB" sz="900"/>
              <a:t> </a:t>
            </a:r>
            <a:endParaRPr sz="9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Glacier Mass Balance Image: </a:t>
            </a:r>
            <a:r>
              <a:rPr lang="en-GB" sz="900" u="sng">
                <a:solidFill>
                  <a:schemeClr val="hlink"/>
                </a:solidFill>
                <a:hlinkClick r:id="rId3"/>
              </a:rPr>
              <a:t>https://globalcryospherewatch.org/assessments/glaciers/</a:t>
            </a:r>
            <a:r>
              <a:rPr lang="en-GB" sz="900"/>
              <a:t> </a:t>
            </a:r>
            <a:endParaRPr sz="9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e97cd695e_0_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e97cd695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https://www.nasa.gov/topics/earth/features/upsDownsGlobalWarming.html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e97cd695e_0_2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e97cd695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Image Source: http://www.antarcticglaciers.org/modern-glaciers/glacier-flow-2/glacier-flow/</a:t>
            </a:r>
            <a:endParaRPr sz="9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dda03c32b_2_10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dda03c32b_2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e97cd695e_0_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e97cd695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In 1941, a large iceberg calved into Lake Palcacocha in Peru. This triggered a glacial outburst flood which flooded the city of Huaraz. This killed approximately 5,000 people (Carey, 2005). </a:t>
            </a:r>
            <a:endParaRPr sz="9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987425"/>
            <a:ext cx="46290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987425"/>
            <a:ext cx="46290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6875"/>
            <a:ext cx="9144002" cy="52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110836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/>
          <p:nvPr/>
        </p:nvSpPr>
        <p:spPr>
          <a:xfrm>
            <a:off x="3083400" y="2708675"/>
            <a:ext cx="2977200" cy="556200"/>
          </a:xfrm>
          <a:prstGeom prst="rect">
            <a:avLst/>
          </a:prstGeom>
          <a:solidFill>
            <a:srgbClr val="6B6B6B">
              <a:alpha val="35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5"/>
          <p:cNvSpPr/>
          <p:nvPr/>
        </p:nvSpPr>
        <p:spPr>
          <a:xfrm>
            <a:off x="2548575" y="3264875"/>
            <a:ext cx="3822900" cy="696900"/>
          </a:xfrm>
          <a:prstGeom prst="rect">
            <a:avLst/>
          </a:prstGeom>
          <a:solidFill>
            <a:srgbClr val="6B6B6B">
              <a:alpha val="35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5"/>
          <p:cNvSpPr txBox="1"/>
          <p:nvPr/>
        </p:nvSpPr>
        <p:spPr>
          <a:xfrm>
            <a:off x="1704600" y="2526525"/>
            <a:ext cx="57348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Glaciology</a:t>
            </a:r>
            <a:endParaRPr sz="4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Glacial Calving</a:t>
            </a:r>
            <a:endParaRPr i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800" y="5977575"/>
            <a:ext cx="9150797" cy="8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4"/>
          <p:cNvSpPr txBox="1"/>
          <p:nvPr/>
        </p:nvSpPr>
        <p:spPr>
          <a:xfrm>
            <a:off x="628650" y="36777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6D9EEB"/>
                </a:solidFill>
                <a:latin typeface="Calibri"/>
                <a:ea typeface="Calibri"/>
                <a:cs typeface="Calibri"/>
                <a:sym typeface="Calibri"/>
              </a:rPr>
              <a:t>True or False </a:t>
            </a:r>
            <a:endParaRPr sz="44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4"/>
          <p:cNvSpPr txBox="1"/>
          <p:nvPr/>
        </p:nvSpPr>
        <p:spPr>
          <a:xfrm>
            <a:off x="628650" y="1811225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Calving is the breakoff of icebergs at the front of a glacier.</a:t>
            </a:r>
            <a:br>
              <a:rPr lang="en-GB" sz="2800">
                <a:latin typeface="Calibri"/>
                <a:ea typeface="Calibri"/>
                <a:cs typeface="Calibri"/>
                <a:sym typeface="Calibri"/>
              </a:rPr>
            </a:b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4"/>
          <p:cNvSpPr txBox="1"/>
          <p:nvPr/>
        </p:nvSpPr>
        <p:spPr>
          <a:xfrm>
            <a:off x="628650" y="3214375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True     or     False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5"/>
          <p:cNvSpPr txBox="1"/>
          <p:nvPr/>
        </p:nvSpPr>
        <p:spPr>
          <a:xfrm>
            <a:off x="628650" y="36777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6D9EEB"/>
                </a:solidFill>
                <a:latin typeface="Calibri"/>
                <a:ea typeface="Calibri"/>
                <a:cs typeface="Calibri"/>
                <a:sym typeface="Calibri"/>
              </a:rPr>
              <a:t>True or False </a:t>
            </a:r>
            <a:endParaRPr sz="44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5"/>
          <p:cNvSpPr txBox="1"/>
          <p:nvPr/>
        </p:nvSpPr>
        <p:spPr>
          <a:xfrm>
            <a:off x="628650" y="1811225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Calving is the breakoff of icebergs at the front of a glacier.</a:t>
            </a:r>
            <a:br>
              <a:rPr lang="en-GB" sz="2800">
                <a:latin typeface="Calibri"/>
                <a:ea typeface="Calibri"/>
                <a:cs typeface="Calibri"/>
                <a:sym typeface="Calibri"/>
              </a:rPr>
            </a:b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5"/>
          <p:cNvSpPr txBox="1"/>
          <p:nvPr/>
        </p:nvSpPr>
        <p:spPr>
          <a:xfrm>
            <a:off x="628650" y="3214375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     or     </a:t>
            </a:r>
            <a:r>
              <a:rPr lang="en-GB" sz="2800" strike="sngStrike"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2800" strike="sng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6"/>
          <p:cNvSpPr txBox="1"/>
          <p:nvPr/>
        </p:nvSpPr>
        <p:spPr>
          <a:xfrm>
            <a:off x="628650" y="36777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6D9EEB"/>
                </a:solidFill>
                <a:latin typeface="Calibri"/>
                <a:ea typeface="Calibri"/>
                <a:cs typeface="Calibri"/>
                <a:sym typeface="Calibri"/>
              </a:rPr>
              <a:t>True or False </a:t>
            </a:r>
            <a:endParaRPr sz="44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6"/>
          <p:cNvSpPr txBox="1"/>
          <p:nvPr/>
        </p:nvSpPr>
        <p:spPr>
          <a:xfrm>
            <a:off x="628650" y="1811225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Calving is a minor component of the mass balance of glaciers worldwide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6"/>
          <p:cNvSpPr txBox="1"/>
          <p:nvPr/>
        </p:nvSpPr>
        <p:spPr>
          <a:xfrm>
            <a:off x="628650" y="3214375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True     or     False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7"/>
          <p:cNvSpPr txBox="1"/>
          <p:nvPr/>
        </p:nvSpPr>
        <p:spPr>
          <a:xfrm>
            <a:off x="628650" y="36777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6D9EEB"/>
                </a:solidFill>
                <a:latin typeface="Calibri"/>
                <a:ea typeface="Calibri"/>
                <a:cs typeface="Calibri"/>
                <a:sym typeface="Calibri"/>
              </a:rPr>
              <a:t>True or False </a:t>
            </a:r>
            <a:endParaRPr sz="44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7"/>
          <p:cNvSpPr txBox="1"/>
          <p:nvPr/>
        </p:nvSpPr>
        <p:spPr>
          <a:xfrm>
            <a:off x="628650" y="1811225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Calving is a minor component of the mass balance of glaciers worldwide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7"/>
          <p:cNvSpPr txBox="1"/>
          <p:nvPr/>
        </p:nvSpPr>
        <p:spPr>
          <a:xfrm>
            <a:off x="628650" y="3214375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 strike="sngStrike"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     or     </a:t>
            </a:r>
            <a:r>
              <a:rPr lang="en-GB" sz="2800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2800"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False! Calving plays a major role in the mass balance of glaciers worldwide as it is a key factor in </a:t>
            </a:r>
            <a:r>
              <a:rPr i="1" lang="en-GB" sz="2800">
                <a:latin typeface="Calibri"/>
                <a:ea typeface="Calibri"/>
                <a:cs typeface="Calibri"/>
                <a:sym typeface="Calibri"/>
              </a:rPr>
              <a:t>Ablation</a:t>
            </a: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8"/>
          <p:cNvSpPr txBox="1"/>
          <p:nvPr/>
        </p:nvSpPr>
        <p:spPr>
          <a:xfrm>
            <a:off x="628650" y="36777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6D9EEB"/>
                </a:solidFill>
                <a:latin typeface="Calibri"/>
                <a:ea typeface="Calibri"/>
                <a:cs typeface="Calibri"/>
                <a:sym typeface="Calibri"/>
              </a:rPr>
              <a:t>True or False </a:t>
            </a:r>
            <a:endParaRPr sz="44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8"/>
          <p:cNvSpPr txBox="1"/>
          <p:nvPr/>
        </p:nvSpPr>
        <p:spPr>
          <a:xfrm>
            <a:off x="628650" y="1811225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Calving has increased in line with global temperature increases, the result of increased concentrations of atmospheric CO</a:t>
            </a:r>
            <a:r>
              <a:rPr baseline="-25000" lang="en-GB" sz="2800">
                <a:latin typeface="Calibri"/>
                <a:ea typeface="Calibri"/>
                <a:cs typeface="Calibri"/>
                <a:sym typeface="Calibri"/>
              </a:rPr>
              <a:t>2</a:t>
            </a:r>
            <a:endParaRPr baseline="-25000"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8"/>
          <p:cNvSpPr txBox="1"/>
          <p:nvPr/>
        </p:nvSpPr>
        <p:spPr>
          <a:xfrm>
            <a:off x="628650" y="3747250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True     or     False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9"/>
          <p:cNvSpPr txBox="1"/>
          <p:nvPr/>
        </p:nvSpPr>
        <p:spPr>
          <a:xfrm>
            <a:off x="628650" y="36777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6D9EEB"/>
                </a:solidFill>
                <a:latin typeface="Calibri"/>
                <a:ea typeface="Calibri"/>
                <a:cs typeface="Calibri"/>
                <a:sym typeface="Calibri"/>
              </a:rPr>
              <a:t>True or False </a:t>
            </a:r>
            <a:endParaRPr sz="44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9"/>
          <p:cNvSpPr txBox="1"/>
          <p:nvPr/>
        </p:nvSpPr>
        <p:spPr>
          <a:xfrm>
            <a:off x="628650" y="1811225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Calving has increased in line with global temperature increases, the result of increased concentrations of atmospheric CO</a:t>
            </a:r>
            <a:r>
              <a:rPr baseline="-25000" lang="en-GB" sz="2800">
                <a:latin typeface="Calibri"/>
                <a:ea typeface="Calibri"/>
                <a:cs typeface="Calibri"/>
                <a:sym typeface="Calibri"/>
              </a:rPr>
              <a:t>2</a:t>
            </a:r>
            <a:endParaRPr baseline="-25000"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9"/>
          <p:cNvSpPr txBox="1"/>
          <p:nvPr/>
        </p:nvSpPr>
        <p:spPr>
          <a:xfrm>
            <a:off x="628650" y="3747250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     or     </a:t>
            </a:r>
            <a:r>
              <a:rPr lang="en-GB" sz="2800" strike="sngStrike"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2800" strike="sng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10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8325" y="2009991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800" y="5977575"/>
            <a:ext cx="9150797" cy="8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C78D8"/>
                </a:solidFill>
              </a:rPr>
              <a:t>What is Calving?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Calving is defined as the mechanical loss of ice from glaciers and ice shelves</a:t>
            </a:r>
            <a:b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When a glacier ends in water, a cliff is created </a:t>
            </a:r>
            <a:b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cracks at weak points in the ice can penetrate right through the glacier, bits of ice - </a:t>
            </a:r>
            <a:r>
              <a:rPr i="1"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icebergs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can break off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 rotWithShape="1">
          <a:blip r:embed="rId4">
            <a:alphaModFix/>
          </a:blip>
          <a:srcRect b="0" l="0" r="12180" t="0"/>
          <a:stretch/>
        </p:blipFill>
        <p:spPr>
          <a:xfrm>
            <a:off x="5428238" y="4101300"/>
            <a:ext cx="3404074" cy="2584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6"/>
          <p:cNvSpPr txBox="1"/>
          <p:nvPr/>
        </p:nvSpPr>
        <p:spPr>
          <a:xfrm>
            <a:off x="3502800" y="6271575"/>
            <a:ext cx="21384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A glacial cliff courtesy of </a:t>
            </a:r>
            <a:r>
              <a:rPr i="1" lang="en-GB" sz="1100"/>
              <a:t>A New American Paradigm</a:t>
            </a:r>
            <a:endParaRPr i="1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C78D8"/>
                </a:solidFill>
              </a:rPr>
              <a:t>How does it work?</a:t>
            </a:r>
            <a:endParaRPr>
              <a:solidFill>
                <a:srgbClr val="3C78D8"/>
              </a:solidFill>
            </a:endParaRPr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72725"/>
            <a:ext cx="4092400" cy="329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8850" y="1831087"/>
            <a:ext cx="4625150" cy="31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 txBox="1"/>
          <p:nvPr/>
        </p:nvSpPr>
        <p:spPr>
          <a:xfrm>
            <a:off x="1565700" y="6181800"/>
            <a:ext cx="60126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A simplified sketch showing melt undercutting at a) a lake-terminating and b) a marine-terminating glacier (C. Keane, 2018)</a:t>
            </a:r>
            <a:endParaRPr sz="1100"/>
          </a:p>
        </p:txBody>
      </p:sp>
      <p:sp>
        <p:nvSpPr>
          <p:cNvPr id="153" name="Google Shape;153;p27"/>
          <p:cNvSpPr txBox="1"/>
          <p:nvPr/>
        </p:nvSpPr>
        <p:spPr>
          <a:xfrm>
            <a:off x="254850" y="4958150"/>
            <a:ext cx="85776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 txBox="1"/>
          <p:nvPr/>
        </p:nvSpPr>
        <p:spPr>
          <a:xfrm>
            <a:off x="428600" y="1472725"/>
            <a:ext cx="4401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t/>
            </a:r>
            <a:endParaRPr/>
          </a:p>
        </p:txBody>
      </p:sp>
      <p:sp>
        <p:nvSpPr>
          <p:cNvPr id="155" name="Google Shape;155;p27"/>
          <p:cNvSpPr txBox="1"/>
          <p:nvPr/>
        </p:nvSpPr>
        <p:spPr>
          <a:xfrm>
            <a:off x="5075775" y="1519075"/>
            <a:ext cx="4401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B.</a:t>
            </a:r>
            <a:endParaRPr/>
          </a:p>
        </p:txBody>
      </p:sp>
      <p:cxnSp>
        <p:nvCxnSpPr>
          <p:cNvPr id="156" name="Google Shape;156;p27"/>
          <p:cNvCxnSpPr/>
          <p:nvPr/>
        </p:nvCxnSpPr>
        <p:spPr>
          <a:xfrm>
            <a:off x="4332600" y="1251125"/>
            <a:ext cx="0" cy="390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" name="Google Shape;157;p27"/>
          <p:cNvSpPr txBox="1"/>
          <p:nvPr/>
        </p:nvSpPr>
        <p:spPr>
          <a:xfrm>
            <a:off x="289600" y="4877050"/>
            <a:ext cx="38028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UcPeriod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Calving at Lake Terminating glaciers.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The sun warms the upper layers of the water which causes melt at a waterline notch and ice break-off.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7"/>
          <p:cNvSpPr txBox="1"/>
          <p:nvPr/>
        </p:nvSpPr>
        <p:spPr>
          <a:xfrm>
            <a:off x="4705100" y="4877050"/>
            <a:ext cx="38028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B. 	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Calving at Marine Terminating glaciers.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Warm ocean water undercuts the glacier creating an overhang which eventually breaks off.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C78D8"/>
                </a:solidFill>
              </a:rPr>
              <a:t>Calving Margins</a:t>
            </a:r>
            <a:endParaRPr>
              <a:solidFill>
                <a:srgbClr val="3C78D8"/>
              </a:solidFill>
            </a:endParaRPr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913" y="1299175"/>
            <a:ext cx="3931820" cy="505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 txBox="1"/>
          <p:nvPr/>
        </p:nvSpPr>
        <p:spPr>
          <a:xfrm>
            <a:off x="798925" y="6293150"/>
            <a:ext cx="3802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Simplified cross sections of different calving margins (Bell, 2017).</a:t>
            </a:r>
            <a:endParaRPr sz="1100"/>
          </a:p>
        </p:txBody>
      </p:sp>
      <p:sp>
        <p:nvSpPr>
          <p:cNvPr id="167" name="Google Shape;167;p28"/>
          <p:cNvSpPr txBox="1"/>
          <p:nvPr/>
        </p:nvSpPr>
        <p:spPr>
          <a:xfrm>
            <a:off x="4923375" y="1356875"/>
            <a:ext cx="38028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Unstable ice shelf with bedrock which slopes downwards inland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5029500" y="3050000"/>
            <a:ext cx="38028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. 	Lake terminating glacier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5029500" y="4743125"/>
            <a:ext cx="38028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c.</a:t>
            </a:r>
            <a:r>
              <a:rPr lang="en-GB"/>
              <a:t> 	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Stable marine terminating ice sheet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         with a bed which slopes upwards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C78D8"/>
                </a:solidFill>
              </a:rPr>
              <a:t>Why is it important?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i="1" lang="en-GB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Calving</a:t>
            </a:r>
            <a:r>
              <a:rPr lang="en-GB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a vital and effective ablation mechanism and thus a major component of the mass balance of many glaciers worldwide</a:t>
            </a:r>
            <a:br>
              <a:rPr lang="en-GB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GB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Since the 19th century, there has been a rapid increase in the rate of glacial recession, likely due to the global warming associated with increased concentrations of CO</a:t>
            </a:r>
            <a:r>
              <a:rPr baseline="-25000" lang="en-GB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4546A"/>
              </a:solidFill>
            </a:endParaRPr>
          </a:p>
          <a:p>
            <a:pPr indent="0" lvl="0" marL="1371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1371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4546A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4546A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625" y="3670550"/>
            <a:ext cx="4492874" cy="23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 txBox="1"/>
          <p:nvPr/>
        </p:nvSpPr>
        <p:spPr>
          <a:xfrm>
            <a:off x="923350" y="6129525"/>
            <a:ext cx="33828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Graph of </a:t>
            </a:r>
            <a:r>
              <a:rPr lang="en-GB" sz="1100"/>
              <a:t>atmospheric</a:t>
            </a:r>
            <a:r>
              <a:rPr lang="en-GB" sz="1100"/>
              <a:t> CO2 at Mauna Loa Observatory courtesy of the NOAA. </a:t>
            </a:r>
            <a:endParaRPr sz="1100"/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2575" y="3670550"/>
            <a:ext cx="3267429" cy="245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/>
          <p:nvPr/>
        </p:nvSpPr>
        <p:spPr>
          <a:xfrm>
            <a:off x="5365475" y="6129525"/>
            <a:ext cx="33828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Graph of glacier mass balance over time courtesy of the global cryosphere watch.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C78D8"/>
                </a:solidFill>
              </a:rPr>
              <a:t>Why is it important?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Increased concentrations of CO</a:t>
            </a:r>
            <a:r>
              <a:rPr baseline="-25000"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have caused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air and ocean temperatures to rise 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4546A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has resulted in an increase in mass loss via supraglacial and subglacial melting and by iceberg calving 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4546A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9900"/>
              </a:solidFill>
            </a:endParaRPr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0188" y="2622650"/>
            <a:ext cx="3343625" cy="260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 txBox="1"/>
          <p:nvPr/>
        </p:nvSpPr>
        <p:spPr>
          <a:xfrm>
            <a:off x="6243800" y="3544125"/>
            <a:ext cx="2380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Graph showing the global land-ocean temperature index courtesy of NASA 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C78D8"/>
                </a:solidFill>
              </a:rPr>
              <a:t>Significance of Calving 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Calving accounts for up to 50% of the mass transfer from glaciers to the ocean</a:t>
            </a:r>
            <a:b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i="1"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Accounting for ~70% of the mass loss from the Antarctic Ice Sheet and over 50% of the mass loss from the Greenland Ice Sheet </a:t>
            </a:r>
            <a:endParaRPr i="1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44546A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44546A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44546A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44546A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44546A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4546A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4546A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4546A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4546A"/>
              </a:solidFill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4546A"/>
              </a:solidFill>
            </a:endParaRPr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3700" y="3239150"/>
            <a:ext cx="4075225" cy="28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 txBox="1"/>
          <p:nvPr/>
        </p:nvSpPr>
        <p:spPr>
          <a:xfrm>
            <a:off x="5684675" y="5136425"/>
            <a:ext cx="31476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Diagram showing how calving contributes to the transfer of glacier mass to the ocean, </a:t>
            </a:r>
            <a:r>
              <a:rPr lang="en-GB" sz="1100"/>
              <a:t>courtesy</a:t>
            </a:r>
            <a:r>
              <a:rPr lang="en-GB" sz="1100"/>
              <a:t> of </a:t>
            </a:r>
            <a:r>
              <a:rPr i="1" lang="en-GB" sz="1100"/>
              <a:t>Antarctic Glaciers. 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C78D8"/>
                </a:solidFill>
              </a:rPr>
              <a:t>Sea Level Rise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204" name="Google Shape;204;p3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a result of this, calving contributes to global sea level rise in two ways: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4" marL="22860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○"/>
            </a:pPr>
            <a:r>
              <a:rPr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 releasing icebergs into the ocean 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4" marL="22860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○"/>
            </a:pPr>
            <a:r>
              <a:rPr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 reduced resistance encourages increased ice discharge 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4546A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2"/>
          <p:cNvPicPr preferRelativeResize="0"/>
          <p:nvPr/>
        </p:nvPicPr>
        <p:blipFill rotWithShape="1">
          <a:blip r:embed="rId4">
            <a:alphaModFix/>
          </a:blip>
          <a:srcRect b="14595" l="0" r="0" t="0"/>
          <a:stretch/>
        </p:blipFill>
        <p:spPr>
          <a:xfrm>
            <a:off x="1037900" y="3238475"/>
            <a:ext cx="7272826" cy="26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2"/>
          <p:cNvSpPr txBox="1"/>
          <p:nvPr/>
        </p:nvSpPr>
        <p:spPr>
          <a:xfrm>
            <a:off x="1754413" y="5988100"/>
            <a:ext cx="58398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Graph of the cumulative ice mass loss from glaciers and ice sheers in sea level equivalent (IPCC, 2013)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C78D8"/>
                </a:solidFill>
              </a:rPr>
              <a:t>Impacts of Calving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well as contributing to global sea level rise, calving is hazardous to human life and infrastructure</a:t>
            </a:r>
            <a:b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Large icebergs can fall into water bodies and cause tsunami-like waves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These have the potential to flood nearby areas, destabilise ships and boats, and also injure tourists 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45720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14" name="Google Shape;2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350" y="3697362"/>
            <a:ext cx="5971400" cy="271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/>
          <p:nvPr/>
        </p:nvSpPr>
        <p:spPr>
          <a:xfrm>
            <a:off x="6444750" y="5649675"/>
            <a:ext cx="25101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Cartoon of the </a:t>
            </a:r>
            <a:r>
              <a:rPr lang="en-GB" sz="1100"/>
              <a:t>Titanic</a:t>
            </a:r>
            <a:r>
              <a:rPr lang="en-GB" sz="1100"/>
              <a:t> hitting an iceberg courtesy of the National Geographic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