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a.gov/feature/goddard/2016/nasa-usgs-landsat-8-satellite-provides-global-view-of-speed-of-ic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wisseduc.ch/glaciers/glossary/surge-en.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is.no/ocean-temperatures-dictate-glacier-calving/dscn3292-dscn3297_nickhulton_850px/"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ashington.edu/news/2014/02/03/greenlands-fastest-glacier-sets-new-speed-record/"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andfonline.com/doi/full/10.3402/polar.v31i0.11106?scroll=top&amp;needAccess=tru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mbridge.org/core/services/aop-cambridge-core/content/view/34D15501CBBF803608401FEAA6B0FC61/S0022143000202487a.pdf/climatic_and_geometric_controls_on_the_global_distribution_of_surgetype_glaciers_implications_for_a_unifying_model_of_surging.pdf" TargetMode="External"/><Relationship Id="rId3" Type="http://schemas.openxmlformats.org/officeDocument/2006/relationships/hyperlink" Target="https://www.cambridge.org/core/services/aop-cambridge-core/content/view/34D15501CBBF803608401FEAA6B0FC61/S0022143000202487a.pdf/climatic_and_geometric_controls_on_the_global_distribution_of_surgetype_glaciers_implications_for_a_unifying_model_of_surging.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t>Background image - </a:t>
            </a:r>
            <a:r>
              <a:rPr lang="en-GB" u="sng">
                <a:solidFill>
                  <a:schemeClr val="hlink"/>
                </a:solidFill>
                <a:hlinkClick r:id="rId2"/>
              </a:rPr>
              <a:t>https://www.nasa.gov/feature/goddard/2016/nasa-usgs-landsat-8-satellite-provides-global-view-of-speed-of-ice</a:t>
            </a:r>
            <a:r>
              <a:rPr lang="en-GB"/>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3a6f58d57b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a6f58d57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t>Ice is rapidly drawn down from the upper reservoir area to the ablation zone as the glacier speeds up. If downdraw is faster than accumulation, the accumulation zone thins. </a:t>
            </a:r>
            <a:endParaRPr/>
          </a:p>
          <a:p>
            <a:pPr indent="0" lvl="0" marL="0" rtl="0">
              <a:spcBef>
                <a:spcPts val="0"/>
              </a:spcBef>
              <a:spcAft>
                <a:spcPts val="0"/>
              </a:spcAft>
              <a:buNone/>
            </a:pPr>
            <a:r>
              <a:t/>
            </a:r>
            <a:endParaRPr/>
          </a:p>
          <a:p>
            <a:pPr indent="0" lvl="0" marL="0" rtl="0">
              <a:spcBef>
                <a:spcPts val="0"/>
              </a:spcBef>
              <a:spcAft>
                <a:spcPts val="0"/>
              </a:spcAft>
              <a:buNone/>
            </a:pPr>
            <a:r>
              <a:rPr lang="en-GB"/>
              <a:t>Picture - Doug Benn’s lecture slides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3a6f58d57b_0_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a6f58d57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t>The increased speed of the glacier pulls the surface apart and increases stresses, causing crevasses to be formed. </a:t>
            </a:r>
            <a:endParaRPr/>
          </a:p>
          <a:p>
            <a:pPr indent="0" lvl="0" marL="0" rtl="0">
              <a:spcBef>
                <a:spcPts val="0"/>
              </a:spcBef>
              <a:spcAft>
                <a:spcPts val="0"/>
              </a:spcAft>
              <a:buNone/>
            </a:pPr>
            <a:br>
              <a:rPr lang="en-GB"/>
            </a:br>
            <a:r>
              <a:rPr lang="en-GB"/>
              <a:t>Crevasses allow more water to reach the bed by creating natural pathways for the water to flow. The water at the bed further increases the speed of the glacier due to increased sliding. </a:t>
            </a:r>
            <a:endParaRPr/>
          </a:p>
          <a:p>
            <a:pPr indent="0" lvl="0" marL="0" rtl="0">
              <a:spcBef>
                <a:spcPts val="0"/>
              </a:spcBef>
              <a:spcAft>
                <a:spcPts val="0"/>
              </a:spcAft>
              <a:buNone/>
            </a:pPr>
            <a:r>
              <a:t/>
            </a:r>
            <a:endParaRPr/>
          </a:p>
          <a:p>
            <a:pPr indent="0" lvl="0" marL="0" rtl="0">
              <a:spcBef>
                <a:spcPts val="0"/>
              </a:spcBef>
              <a:spcAft>
                <a:spcPts val="0"/>
              </a:spcAft>
              <a:buNone/>
            </a:pPr>
            <a:r>
              <a:rPr lang="en-GB"/>
              <a:t>Image - </a:t>
            </a:r>
            <a:r>
              <a:rPr lang="en-GB" u="sng">
                <a:solidFill>
                  <a:schemeClr val="hlink"/>
                </a:solidFill>
                <a:hlinkClick r:id="rId2"/>
              </a:rPr>
              <a:t>https://www.swisseduc.ch/glaciers/glossary/surge-en.html</a:t>
            </a:r>
            <a:r>
              <a:rPr lang="en-GB"/>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3a6f58d57b_0_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a6f58d57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t>After a glacier has stopped surging it will be thinner and longer than prior to the surge. More surface area is exposed to melting, so the glacier rapidly melts and retreats. If the glacier flows into water, increased calving occurs.  </a:t>
            </a:r>
            <a:endParaRPr/>
          </a:p>
          <a:p>
            <a:pPr indent="0" lvl="0" marL="0" rtl="0">
              <a:spcBef>
                <a:spcPts val="0"/>
              </a:spcBef>
              <a:spcAft>
                <a:spcPts val="0"/>
              </a:spcAft>
              <a:buNone/>
            </a:pPr>
            <a:r>
              <a:t/>
            </a:r>
            <a:endParaRPr/>
          </a:p>
          <a:p>
            <a:pPr indent="0" lvl="0" marL="0" rtl="0">
              <a:spcBef>
                <a:spcPts val="0"/>
              </a:spcBef>
              <a:spcAft>
                <a:spcPts val="0"/>
              </a:spcAft>
              <a:buNone/>
            </a:pPr>
            <a:r>
              <a:rPr lang="en-GB"/>
              <a:t>Photo - </a:t>
            </a:r>
            <a:r>
              <a:rPr lang="en-GB" u="sng">
                <a:solidFill>
                  <a:schemeClr val="hlink"/>
                </a:solidFill>
                <a:hlinkClick r:id="rId2"/>
              </a:rPr>
              <a:t>https://www.unis.no/ocean-temperatures-dictate-glacier-calving/dscn3292-dscn3297_nickhulton_850px/</a:t>
            </a:r>
            <a:r>
              <a:rPr lang="en-GB"/>
              <a:t> </a:t>
            </a:r>
            <a:endParaRPr/>
          </a:p>
          <a:p>
            <a:pPr indent="0" lvl="0" marL="0" rtl="0">
              <a:spcBef>
                <a:spcPts val="0"/>
              </a:spcBef>
              <a:spcAft>
                <a:spcPts val="0"/>
              </a:spcAft>
              <a:buNone/>
            </a:pPr>
            <a:r>
              <a:rPr lang="en-GB"/>
              <a:t>Picture Source - Doug Benn’s glaciology slides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3a6f58d57b_0_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a6f58d57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3a6f58d57b_0_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a6f58d57b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3e95b83ee4_0_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e95b83ee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3e95b83ee4_0_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e95b83ee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3e95b83ee4_0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e95b83ee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3e95b83ee4_0_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e95b83ee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3e95b83ee4_0_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e95b83ee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3a6cbe18d1_0_8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a6cbe18d1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t>Internal Deformation - changes in crystal structure due to weight and pressure of the ice. </a:t>
            </a:r>
            <a:endParaRPr/>
          </a:p>
          <a:p>
            <a:pPr indent="0" lvl="0" marL="0" rtl="0">
              <a:spcBef>
                <a:spcPts val="0"/>
              </a:spcBef>
              <a:spcAft>
                <a:spcPts val="0"/>
              </a:spcAft>
              <a:buNone/>
            </a:pPr>
            <a:r>
              <a:rPr lang="en-GB"/>
              <a:t>Sliding - water at the base causing the ice to slip over the surface of the bed. </a:t>
            </a:r>
            <a:endParaRPr/>
          </a:p>
          <a:p>
            <a:pPr indent="0" lvl="0" marL="0">
              <a:spcBef>
                <a:spcPts val="0"/>
              </a:spcBef>
              <a:spcAft>
                <a:spcPts val="0"/>
              </a:spcAft>
              <a:buNone/>
            </a:pPr>
            <a:r>
              <a:rPr lang="en-GB"/>
              <a:t>Deformation of Basal Sediments - weight of glacier moving the sediment beneath it to move downhill.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3e95b83ee4_0_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e95b83ee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3a6f58d57b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a6f58d57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t>Image: </a:t>
            </a:r>
            <a:r>
              <a:rPr lang="en-GB" u="sng">
                <a:solidFill>
                  <a:schemeClr val="hlink"/>
                </a:solidFill>
                <a:hlinkClick r:id="rId2"/>
              </a:rPr>
              <a:t>https://www.washington.edu/news/2014/02/03/greenlands-fastest-glacier-sets-new-speed-record/</a:t>
            </a:r>
            <a:r>
              <a:rPr lang="en-GB"/>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3a6f58d57b_0_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a6f58d57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403afaffa6_0_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403afaffa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t>Video Source - </a:t>
            </a:r>
            <a:r>
              <a:rPr lang="en-GB" u="sng">
                <a:solidFill>
                  <a:schemeClr val="hlink"/>
                </a:solidFill>
                <a:hlinkClick r:id="rId2"/>
              </a:rPr>
              <a:t>https://www.tandfonline.com/doi/full/10.3402/polar.v31i0.11106?scroll=top&amp;needAccess=true</a:t>
            </a:r>
            <a:r>
              <a:rPr lang="en-GB"/>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403afaffa6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403afaff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3a6f58d57b_0_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a6f58d57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3a6f58d57b_0_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a6f58d57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t>Surge-type glaciers are common in the Arctic Ring or High Mountain Asia. </a:t>
            </a:r>
            <a:endParaRPr/>
          </a:p>
          <a:p>
            <a:pPr indent="0" lvl="0" marL="0" rtl="0">
              <a:spcBef>
                <a:spcPts val="0"/>
              </a:spcBef>
              <a:spcAft>
                <a:spcPts val="0"/>
              </a:spcAft>
              <a:buNone/>
            </a:pPr>
            <a:r>
              <a:rPr lang="en-GB"/>
              <a:t>They are not uniformly distributed. </a:t>
            </a:r>
            <a:endParaRPr/>
          </a:p>
          <a:p>
            <a:pPr indent="0" lvl="0" marL="0" rtl="0">
              <a:spcBef>
                <a:spcPts val="0"/>
              </a:spcBef>
              <a:spcAft>
                <a:spcPts val="0"/>
              </a:spcAft>
              <a:buNone/>
            </a:pPr>
            <a:r>
              <a:t/>
            </a:r>
            <a:endParaRPr/>
          </a:p>
          <a:p>
            <a:pPr indent="0" lvl="0" marL="0" rtl="0">
              <a:spcBef>
                <a:spcPts val="0"/>
              </a:spcBef>
              <a:spcAft>
                <a:spcPts val="0"/>
              </a:spcAft>
              <a:buNone/>
            </a:pPr>
            <a:r>
              <a:rPr lang="en-GB"/>
              <a:t>Image - </a:t>
            </a:r>
            <a:r>
              <a:rPr lang="en-GB" u="sng">
                <a:solidFill>
                  <a:schemeClr val="hlink"/>
                </a:solidFill>
                <a:hlinkClick r:id="rId2"/>
              </a:rPr>
              <a:t>https://www.cambridge.org/core/services/aop-cambridge-core/content/view/34D15501CBBF803608401FEAA6B0FC61/S0022143000202487a.pdf/climatic_and_geometric_controls_on_the_global_distribution_of_surgetype_glaciers_implications_for_a_unifying_model_of_surging.pdf</a:t>
            </a:r>
            <a:r>
              <a:rPr lang="en-GB"/>
              <a:t>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rPr lang="en-GB"/>
              <a:t>Map - Sevestre &amp; Benn, 2015 - </a:t>
            </a:r>
            <a:r>
              <a:rPr lang="en-GB" u="sng">
                <a:solidFill>
                  <a:schemeClr val="hlink"/>
                </a:solidFill>
                <a:hlinkClick r:id="rId3"/>
              </a:rPr>
              <a:t>https://www.cambridge.org/core/services/aop-cambridge-core/content/view/34D15501CBBF803608401FEAA6B0FC61/S0022143000202487a.pdf/climatic_and_geometric_controls_on_the_global_distribution_of_surgetype_glaciers_implications_for_a_unifying_model_of_surging.pdf</a:t>
            </a:r>
            <a:r>
              <a:rPr lang="en-GB"/>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3a6f58d57b_0_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a6f58d57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GB"/>
              <a:t>Picture source - Doug Benn’s glaciology slides.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drive.google.com/file/d/1GMCLIg0Nu04jF9acCCEp41tRXTdaRlE6/view" TargetMode="External"/><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p:nvPr/>
        </p:nvSpPr>
        <p:spPr>
          <a:xfrm>
            <a:off x="2446150" y="3429150"/>
            <a:ext cx="4238100" cy="672000"/>
          </a:xfrm>
          <a:prstGeom prst="rect">
            <a:avLst/>
          </a:prstGeom>
          <a:solidFill>
            <a:srgbClr val="6B6B6B">
              <a:alpha val="3577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5" name="Google Shape;55;p13"/>
          <p:cNvSpPr/>
          <p:nvPr/>
        </p:nvSpPr>
        <p:spPr>
          <a:xfrm>
            <a:off x="3266825" y="2872950"/>
            <a:ext cx="2676000" cy="556200"/>
          </a:xfrm>
          <a:prstGeom prst="rect">
            <a:avLst/>
          </a:prstGeom>
          <a:solidFill>
            <a:srgbClr val="6B6B6B">
              <a:alpha val="3577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6" name="Google Shape;56;p13"/>
          <p:cNvSpPr txBox="1"/>
          <p:nvPr/>
        </p:nvSpPr>
        <p:spPr>
          <a:xfrm>
            <a:off x="1175813" y="2197467"/>
            <a:ext cx="6858000" cy="2598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t/>
            </a:r>
            <a:endParaRPr sz="2400">
              <a:solidFill>
                <a:srgbClr val="000000"/>
              </a:solidFill>
              <a:latin typeface="Calibri"/>
              <a:ea typeface="Calibri"/>
              <a:cs typeface="Calibri"/>
              <a:sym typeface="Calibri"/>
            </a:endParaRPr>
          </a:p>
          <a:p>
            <a:pPr indent="0" lvl="0" marL="0" rtl="0" algn="ctr">
              <a:lnSpc>
                <a:spcPct val="90000"/>
              </a:lnSpc>
              <a:spcBef>
                <a:spcPts val="1000"/>
              </a:spcBef>
              <a:spcAft>
                <a:spcPts val="0"/>
              </a:spcAft>
              <a:buNone/>
            </a:pPr>
            <a:r>
              <a:rPr b="1" lang="en-GB" sz="4400">
                <a:solidFill>
                  <a:srgbClr val="FFFFFF"/>
                </a:solidFill>
                <a:latin typeface="Calibri"/>
                <a:ea typeface="Calibri"/>
                <a:cs typeface="Calibri"/>
                <a:sym typeface="Calibri"/>
              </a:rPr>
              <a:t>Glaciology</a:t>
            </a:r>
            <a:endParaRPr b="1" sz="2400">
              <a:solidFill>
                <a:srgbClr val="000000"/>
              </a:solidFill>
              <a:latin typeface="Calibri"/>
              <a:ea typeface="Calibri"/>
              <a:cs typeface="Calibri"/>
              <a:sym typeface="Calibri"/>
            </a:endParaRPr>
          </a:p>
          <a:p>
            <a:pPr indent="0" lvl="0" marL="0" rtl="0" algn="ctr">
              <a:lnSpc>
                <a:spcPct val="90000"/>
              </a:lnSpc>
              <a:spcBef>
                <a:spcPts val="1000"/>
              </a:spcBef>
              <a:spcAft>
                <a:spcPts val="0"/>
              </a:spcAft>
              <a:buNone/>
            </a:pPr>
            <a:r>
              <a:rPr lang="en-GB" sz="3200">
                <a:solidFill>
                  <a:srgbClr val="FFFFFF"/>
                </a:solidFill>
                <a:latin typeface="Calibri"/>
                <a:ea typeface="Calibri"/>
                <a:cs typeface="Calibri"/>
                <a:sym typeface="Calibri"/>
              </a:rPr>
              <a:t>What is Glacier Surging?</a:t>
            </a:r>
            <a:endParaRPr sz="2400">
              <a:solidFill>
                <a:srgbClr val="000000"/>
              </a:solidFill>
              <a:latin typeface="Calibri"/>
              <a:ea typeface="Calibri"/>
              <a:cs typeface="Calibri"/>
              <a:sym typeface="Calibri"/>
            </a:endParaRPr>
          </a:p>
        </p:txBody>
      </p:sp>
      <p:pic>
        <p:nvPicPr>
          <p:cNvPr id="57" name="Google Shape;57;p13"/>
          <p:cNvPicPr preferRelativeResize="0"/>
          <p:nvPr/>
        </p:nvPicPr>
        <p:blipFill rotWithShape="1">
          <a:blip r:embed="rId4">
            <a:alphaModFix/>
          </a:blip>
          <a:srcRect b="0" l="0" r="0" t="0"/>
          <a:stretch/>
        </p:blipFill>
        <p:spPr>
          <a:xfrm>
            <a:off x="0" y="0"/>
            <a:ext cx="9144000" cy="1108364"/>
          </a:xfrm>
          <a:prstGeom prst="rect">
            <a:avLst/>
          </a:prstGeom>
          <a:noFill/>
          <a:ln>
            <a:noFill/>
          </a:ln>
        </p:spPr>
      </p:pic>
      <p:pic>
        <p:nvPicPr>
          <p:cNvPr id="58" name="Google Shape;58;p13"/>
          <p:cNvPicPr preferRelativeResize="0"/>
          <p:nvPr/>
        </p:nvPicPr>
        <p:blipFill>
          <a:blip r:embed="rId5">
            <a:alphaModFix/>
          </a:blip>
          <a:stretch>
            <a:fillRect/>
          </a:stretch>
        </p:blipFill>
        <p:spPr>
          <a:xfrm>
            <a:off x="-6800" y="5977575"/>
            <a:ext cx="9150797" cy="880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id="128" name="Google Shape;128;p22"/>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29" name="Google Shape;129;p22"/>
          <p:cNvSpPr txBox="1"/>
          <p:nvPr/>
        </p:nvSpPr>
        <p:spPr>
          <a:xfrm>
            <a:off x="628650" y="36777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What Happens To A </a:t>
            </a:r>
            <a:endParaRPr sz="4400">
              <a:solidFill>
                <a:srgbClr val="6D9EEB"/>
              </a:solidFill>
              <a:latin typeface="Calibri"/>
              <a:ea typeface="Calibri"/>
              <a:cs typeface="Calibri"/>
              <a:sym typeface="Calibri"/>
            </a:endParaRPr>
          </a:p>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Glacier When It Surges?</a:t>
            </a:r>
            <a:endParaRPr sz="4400">
              <a:solidFill>
                <a:srgbClr val="6D9EEB"/>
              </a:solidFill>
              <a:latin typeface="Calibri"/>
              <a:ea typeface="Calibri"/>
              <a:cs typeface="Calibri"/>
              <a:sym typeface="Calibri"/>
            </a:endParaRPr>
          </a:p>
        </p:txBody>
      </p:sp>
      <p:sp>
        <p:nvSpPr>
          <p:cNvPr id="130" name="Google Shape;130;p22"/>
          <p:cNvSpPr txBox="1"/>
          <p:nvPr/>
        </p:nvSpPr>
        <p:spPr>
          <a:xfrm>
            <a:off x="628650" y="1825625"/>
            <a:ext cx="7886700" cy="2539800"/>
          </a:xfrm>
          <a:prstGeom prst="rect">
            <a:avLst/>
          </a:prstGeom>
          <a:noFill/>
          <a:ln>
            <a:noFill/>
          </a:ln>
        </p:spPr>
        <p:txBody>
          <a:bodyPr anchorCtr="0" anchor="t" bIns="45700" lIns="91425" spcFirstLastPara="1" rIns="91425" wrap="square" tIns="45700">
            <a:noAutofit/>
          </a:bodyPr>
          <a:lstStyle/>
          <a:p>
            <a:pPr indent="-406400" lvl="0" marL="457200" rtl="0">
              <a:lnSpc>
                <a:spcPct val="90000"/>
              </a:lnSpc>
              <a:spcBef>
                <a:spcPts val="1000"/>
              </a:spcBef>
              <a:spcAft>
                <a:spcPts val="0"/>
              </a:spcAft>
              <a:buSzPts val="2800"/>
              <a:buFont typeface="Calibri"/>
              <a:buChar char="●"/>
            </a:pPr>
            <a:r>
              <a:rPr lang="en-GB" sz="2800">
                <a:latin typeface="Calibri"/>
                <a:ea typeface="Calibri"/>
                <a:cs typeface="Calibri"/>
                <a:sym typeface="Calibri"/>
              </a:rPr>
              <a:t>Accumulation Zone Thinning </a:t>
            </a:r>
            <a:endParaRPr sz="2800">
              <a:latin typeface="Calibri"/>
              <a:ea typeface="Calibri"/>
              <a:cs typeface="Calibri"/>
              <a:sym typeface="Calibri"/>
            </a:endParaRPr>
          </a:p>
          <a:p>
            <a:pPr indent="0" lvl="0" marL="0" rtl="0">
              <a:lnSpc>
                <a:spcPct val="90000"/>
              </a:lnSpc>
              <a:spcBef>
                <a:spcPts val="1000"/>
              </a:spcBef>
              <a:spcAft>
                <a:spcPts val="0"/>
              </a:spcAft>
              <a:buNone/>
            </a:pPr>
            <a:r>
              <a:t/>
            </a:r>
            <a:endParaRPr sz="2800">
              <a:latin typeface="Calibri"/>
              <a:ea typeface="Calibri"/>
              <a:cs typeface="Calibri"/>
              <a:sym typeface="Calibri"/>
            </a:endParaRPr>
          </a:p>
        </p:txBody>
      </p:sp>
      <p:pic>
        <p:nvPicPr>
          <p:cNvPr id="131" name="Google Shape;131;p22"/>
          <p:cNvPicPr preferRelativeResize="0"/>
          <p:nvPr/>
        </p:nvPicPr>
        <p:blipFill>
          <a:blip r:embed="rId4">
            <a:alphaModFix/>
          </a:blip>
          <a:stretch>
            <a:fillRect/>
          </a:stretch>
        </p:blipFill>
        <p:spPr>
          <a:xfrm>
            <a:off x="2185600" y="2712600"/>
            <a:ext cx="5153149" cy="3809874"/>
          </a:xfrm>
          <a:prstGeom prst="rect">
            <a:avLst/>
          </a:prstGeom>
          <a:noFill/>
          <a:ln>
            <a:noFill/>
          </a:ln>
        </p:spPr>
      </p:pic>
      <p:sp>
        <p:nvSpPr>
          <p:cNvPr id="132" name="Google Shape;132;p22"/>
          <p:cNvSpPr txBox="1"/>
          <p:nvPr/>
        </p:nvSpPr>
        <p:spPr>
          <a:xfrm>
            <a:off x="2131350" y="6437850"/>
            <a:ext cx="5207400" cy="347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000">
                <a:solidFill>
                  <a:srgbClr val="3D3D3D"/>
                </a:solidFill>
                <a:highlight>
                  <a:srgbClr val="FFFFFF"/>
                </a:highlight>
              </a:rPr>
              <a:t>Glacier drawdown during a surge. D. Benn, University of St Andrews. </a:t>
            </a: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Google Shape;137;p23"/>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38" name="Google Shape;138;p23"/>
          <p:cNvSpPr txBox="1"/>
          <p:nvPr/>
        </p:nvSpPr>
        <p:spPr>
          <a:xfrm>
            <a:off x="628650" y="36777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What Happens To A </a:t>
            </a:r>
            <a:endParaRPr sz="4400">
              <a:solidFill>
                <a:srgbClr val="6D9EEB"/>
              </a:solidFill>
              <a:latin typeface="Calibri"/>
              <a:ea typeface="Calibri"/>
              <a:cs typeface="Calibri"/>
              <a:sym typeface="Calibri"/>
            </a:endParaRPr>
          </a:p>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Glacier When It Surges?</a:t>
            </a:r>
            <a:endParaRPr sz="4400">
              <a:solidFill>
                <a:srgbClr val="6D9EEB"/>
              </a:solidFill>
              <a:latin typeface="Calibri"/>
              <a:ea typeface="Calibri"/>
              <a:cs typeface="Calibri"/>
              <a:sym typeface="Calibri"/>
            </a:endParaRPr>
          </a:p>
        </p:txBody>
      </p:sp>
      <p:sp>
        <p:nvSpPr>
          <p:cNvPr id="139" name="Google Shape;139;p23"/>
          <p:cNvSpPr txBox="1"/>
          <p:nvPr/>
        </p:nvSpPr>
        <p:spPr>
          <a:xfrm>
            <a:off x="628650" y="1825625"/>
            <a:ext cx="7886700" cy="2539800"/>
          </a:xfrm>
          <a:prstGeom prst="rect">
            <a:avLst/>
          </a:prstGeom>
          <a:noFill/>
          <a:ln>
            <a:noFill/>
          </a:ln>
        </p:spPr>
        <p:txBody>
          <a:bodyPr anchorCtr="0" anchor="t" bIns="45700" lIns="91425" spcFirstLastPara="1" rIns="91425" wrap="square" tIns="45700">
            <a:noAutofit/>
          </a:bodyPr>
          <a:lstStyle/>
          <a:p>
            <a:pPr indent="-406400" lvl="0" marL="457200" rtl="0">
              <a:lnSpc>
                <a:spcPct val="90000"/>
              </a:lnSpc>
              <a:spcBef>
                <a:spcPts val="1000"/>
              </a:spcBef>
              <a:spcAft>
                <a:spcPts val="0"/>
              </a:spcAft>
              <a:buSzPts val="2800"/>
              <a:buFont typeface="Calibri"/>
              <a:buChar char="●"/>
            </a:pPr>
            <a:r>
              <a:rPr lang="en-GB" sz="2800">
                <a:latin typeface="Calibri"/>
                <a:ea typeface="Calibri"/>
                <a:cs typeface="Calibri"/>
                <a:sym typeface="Calibri"/>
              </a:rPr>
              <a:t>Crevassing</a:t>
            </a:r>
            <a:endParaRPr sz="2800">
              <a:latin typeface="Calibri"/>
              <a:ea typeface="Calibri"/>
              <a:cs typeface="Calibri"/>
              <a:sym typeface="Calibri"/>
            </a:endParaRPr>
          </a:p>
          <a:p>
            <a:pPr indent="0" lvl="0" marL="0" rtl="0">
              <a:lnSpc>
                <a:spcPct val="90000"/>
              </a:lnSpc>
              <a:spcBef>
                <a:spcPts val="1000"/>
              </a:spcBef>
              <a:spcAft>
                <a:spcPts val="0"/>
              </a:spcAft>
              <a:buNone/>
            </a:pPr>
            <a:r>
              <a:t/>
            </a:r>
            <a:endParaRPr sz="2800">
              <a:latin typeface="Calibri"/>
              <a:ea typeface="Calibri"/>
              <a:cs typeface="Calibri"/>
              <a:sym typeface="Calibri"/>
            </a:endParaRPr>
          </a:p>
        </p:txBody>
      </p:sp>
      <p:pic>
        <p:nvPicPr>
          <p:cNvPr id="140" name="Google Shape;140;p23"/>
          <p:cNvPicPr preferRelativeResize="0"/>
          <p:nvPr/>
        </p:nvPicPr>
        <p:blipFill>
          <a:blip r:embed="rId4">
            <a:alphaModFix/>
          </a:blip>
          <a:stretch>
            <a:fillRect/>
          </a:stretch>
        </p:blipFill>
        <p:spPr>
          <a:xfrm>
            <a:off x="1467613" y="2516350"/>
            <a:ext cx="6208776" cy="4038450"/>
          </a:xfrm>
          <a:prstGeom prst="rect">
            <a:avLst/>
          </a:prstGeom>
          <a:noFill/>
          <a:ln>
            <a:noFill/>
          </a:ln>
        </p:spPr>
      </p:pic>
      <p:sp>
        <p:nvSpPr>
          <p:cNvPr id="141" name="Google Shape;141;p23"/>
          <p:cNvSpPr txBox="1"/>
          <p:nvPr/>
        </p:nvSpPr>
        <p:spPr>
          <a:xfrm>
            <a:off x="2469000" y="6554800"/>
            <a:ext cx="5207400" cy="347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000">
                <a:solidFill>
                  <a:srgbClr val="3D3D3D"/>
                </a:solidFill>
                <a:highlight>
                  <a:srgbClr val="FFFFFF"/>
                </a:highlight>
              </a:rPr>
              <a:t>Crevassing on a Variegated glacier, Alaska. Swisseduc.ch </a:t>
            </a:r>
            <a:endParaRPr sz="1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pic>
        <p:nvPicPr>
          <p:cNvPr id="146" name="Google Shape;146;p24"/>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47" name="Google Shape;147;p24"/>
          <p:cNvSpPr txBox="1"/>
          <p:nvPr/>
        </p:nvSpPr>
        <p:spPr>
          <a:xfrm>
            <a:off x="628650" y="36777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What Happens To A </a:t>
            </a:r>
            <a:endParaRPr sz="4400">
              <a:solidFill>
                <a:srgbClr val="6D9EEB"/>
              </a:solidFill>
              <a:latin typeface="Calibri"/>
              <a:ea typeface="Calibri"/>
              <a:cs typeface="Calibri"/>
              <a:sym typeface="Calibri"/>
            </a:endParaRPr>
          </a:p>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Glacier When It Surges?</a:t>
            </a:r>
            <a:endParaRPr sz="4400">
              <a:solidFill>
                <a:srgbClr val="6D9EEB"/>
              </a:solidFill>
              <a:latin typeface="Calibri"/>
              <a:ea typeface="Calibri"/>
              <a:cs typeface="Calibri"/>
              <a:sym typeface="Calibri"/>
            </a:endParaRPr>
          </a:p>
        </p:txBody>
      </p:sp>
      <p:sp>
        <p:nvSpPr>
          <p:cNvPr id="148" name="Google Shape;148;p24"/>
          <p:cNvSpPr txBox="1"/>
          <p:nvPr/>
        </p:nvSpPr>
        <p:spPr>
          <a:xfrm>
            <a:off x="628650" y="1825625"/>
            <a:ext cx="7886700" cy="2539800"/>
          </a:xfrm>
          <a:prstGeom prst="rect">
            <a:avLst/>
          </a:prstGeom>
          <a:noFill/>
          <a:ln>
            <a:noFill/>
          </a:ln>
        </p:spPr>
        <p:txBody>
          <a:bodyPr anchorCtr="0" anchor="t" bIns="45700" lIns="91425" spcFirstLastPara="1" rIns="91425" wrap="square" tIns="45700">
            <a:noAutofit/>
          </a:bodyPr>
          <a:lstStyle/>
          <a:p>
            <a:pPr indent="-406400" lvl="0" marL="457200" rtl="0">
              <a:lnSpc>
                <a:spcPct val="90000"/>
              </a:lnSpc>
              <a:spcBef>
                <a:spcPts val="1000"/>
              </a:spcBef>
              <a:spcAft>
                <a:spcPts val="0"/>
              </a:spcAft>
              <a:buSzPts val="2800"/>
              <a:buFont typeface="Calibri"/>
              <a:buChar char="●"/>
            </a:pPr>
            <a:r>
              <a:rPr lang="en-GB" sz="2800">
                <a:latin typeface="Calibri"/>
                <a:ea typeface="Calibri"/>
                <a:cs typeface="Calibri"/>
                <a:sym typeface="Calibri"/>
              </a:rPr>
              <a:t>Eventual Melt and Thinning</a:t>
            </a:r>
            <a:endParaRPr sz="2800">
              <a:latin typeface="Calibri"/>
              <a:ea typeface="Calibri"/>
              <a:cs typeface="Calibri"/>
              <a:sym typeface="Calibri"/>
            </a:endParaRPr>
          </a:p>
          <a:p>
            <a:pPr indent="0" lvl="0" marL="0" rtl="0">
              <a:lnSpc>
                <a:spcPct val="90000"/>
              </a:lnSpc>
              <a:spcBef>
                <a:spcPts val="1000"/>
              </a:spcBef>
              <a:spcAft>
                <a:spcPts val="0"/>
              </a:spcAft>
              <a:buNone/>
            </a:pPr>
            <a:r>
              <a:t/>
            </a:r>
            <a:endParaRPr sz="2800">
              <a:latin typeface="Calibri"/>
              <a:ea typeface="Calibri"/>
              <a:cs typeface="Calibri"/>
              <a:sym typeface="Calibri"/>
            </a:endParaRPr>
          </a:p>
        </p:txBody>
      </p:sp>
      <p:sp>
        <p:nvSpPr>
          <p:cNvPr id="149" name="Google Shape;149;p24"/>
          <p:cNvSpPr txBox="1"/>
          <p:nvPr/>
        </p:nvSpPr>
        <p:spPr>
          <a:xfrm>
            <a:off x="3307950" y="5411700"/>
            <a:ext cx="5207400" cy="347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000">
                <a:solidFill>
                  <a:srgbClr val="3D3D3D"/>
                </a:solidFill>
                <a:highlight>
                  <a:srgbClr val="FFFFFF"/>
                </a:highlight>
              </a:rPr>
              <a:t>Photo - unis.no</a:t>
            </a:r>
            <a:endParaRPr sz="1000"/>
          </a:p>
        </p:txBody>
      </p:sp>
      <p:pic>
        <p:nvPicPr>
          <p:cNvPr id="150" name="Google Shape;150;p24"/>
          <p:cNvPicPr preferRelativeResize="0"/>
          <p:nvPr/>
        </p:nvPicPr>
        <p:blipFill>
          <a:blip r:embed="rId4">
            <a:alphaModFix/>
          </a:blip>
          <a:stretch>
            <a:fillRect/>
          </a:stretch>
        </p:blipFill>
        <p:spPr>
          <a:xfrm>
            <a:off x="766375" y="2640300"/>
            <a:ext cx="7748974" cy="27713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Google Shape;155;p25"/>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56" name="Google Shape;156;p25"/>
          <p:cNvSpPr txBox="1"/>
          <p:nvPr/>
        </p:nvSpPr>
        <p:spPr>
          <a:xfrm>
            <a:off x="628650" y="36777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Why Do Surges Occur?</a:t>
            </a:r>
            <a:endParaRPr sz="4400">
              <a:solidFill>
                <a:srgbClr val="6D9EEB"/>
              </a:solidFill>
              <a:latin typeface="Calibri"/>
              <a:ea typeface="Calibri"/>
              <a:cs typeface="Calibri"/>
              <a:sym typeface="Calibri"/>
            </a:endParaRPr>
          </a:p>
        </p:txBody>
      </p:sp>
      <p:sp>
        <p:nvSpPr>
          <p:cNvPr id="157" name="Google Shape;157;p25"/>
          <p:cNvSpPr txBox="1"/>
          <p:nvPr/>
        </p:nvSpPr>
        <p:spPr>
          <a:xfrm>
            <a:off x="628650" y="1825625"/>
            <a:ext cx="7886700" cy="25398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000000"/>
              </a:buClr>
              <a:buSzPts val="2800"/>
              <a:buFont typeface="Calibri"/>
              <a:buChar char="●"/>
            </a:pPr>
            <a:r>
              <a:rPr lang="en-GB" sz="2800">
                <a:latin typeface="Calibri"/>
                <a:ea typeface="Calibri"/>
                <a:cs typeface="Calibri"/>
                <a:sym typeface="Calibri"/>
              </a:rPr>
              <a:t>Build up of water at the bed decreasing friction and causing an increase in glacier speed</a:t>
            </a:r>
            <a:br>
              <a:rPr lang="en-GB" sz="2800">
                <a:latin typeface="Calibri"/>
                <a:ea typeface="Calibri"/>
                <a:cs typeface="Calibri"/>
                <a:sym typeface="Calibri"/>
              </a:rPr>
            </a:br>
            <a:endParaRPr sz="2800">
              <a:latin typeface="Calibri"/>
              <a:ea typeface="Calibri"/>
              <a:cs typeface="Calibri"/>
              <a:sym typeface="Calibri"/>
            </a:endParaRPr>
          </a:p>
          <a:p>
            <a:pPr indent="-406400" lvl="0" marL="457200" marR="0" rtl="0" algn="l">
              <a:lnSpc>
                <a:spcPct val="90000"/>
              </a:lnSpc>
              <a:spcBef>
                <a:spcPts val="0"/>
              </a:spcBef>
              <a:spcAft>
                <a:spcPts val="0"/>
              </a:spcAft>
              <a:buSzPts val="2800"/>
              <a:buFont typeface="Calibri"/>
              <a:buChar char="●"/>
            </a:pPr>
            <a:r>
              <a:rPr lang="en-GB" sz="2800">
                <a:latin typeface="Calibri"/>
                <a:ea typeface="Calibri"/>
                <a:cs typeface="Calibri"/>
                <a:sym typeface="Calibri"/>
              </a:rPr>
              <a:t>Increase in faster sliding and sediment deformation rate</a:t>
            </a:r>
            <a:br>
              <a:rPr lang="en-GB" sz="2800">
                <a:latin typeface="Calibri"/>
                <a:ea typeface="Calibri"/>
                <a:cs typeface="Calibri"/>
                <a:sym typeface="Calibri"/>
              </a:rPr>
            </a:br>
            <a:endParaRPr sz="2800">
              <a:latin typeface="Calibri"/>
              <a:ea typeface="Calibri"/>
              <a:cs typeface="Calibri"/>
              <a:sym typeface="Calibri"/>
            </a:endParaRPr>
          </a:p>
          <a:p>
            <a:pPr indent="-406400" lvl="0" marL="457200" marR="0" rtl="0" algn="l">
              <a:lnSpc>
                <a:spcPct val="90000"/>
              </a:lnSpc>
              <a:spcBef>
                <a:spcPts val="0"/>
              </a:spcBef>
              <a:spcAft>
                <a:spcPts val="0"/>
              </a:spcAft>
              <a:buSzPts val="2800"/>
              <a:buFont typeface="Calibri"/>
              <a:buChar char="●"/>
            </a:pPr>
            <a:r>
              <a:rPr lang="en-GB" sz="2800">
                <a:latin typeface="Calibri"/>
                <a:ea typeface="Calibri"/>
                <a:cs typeface="Calibri"/>
                <a:sym typeface="Calibri"/>
              </a:rPr>
              <a:t>Research is still underway to try and work out why some glaciers surge but others do not </a:t>
            </a:r>
            <a:endParaRPr sz="28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pic>
        <p:nvPicPr>
          <p:cNvPr id="162" name="Google Shape;162;p26"/>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63" name="Google Shape;163;p26"/>
          <p:cNvSpPr txBox="1"/>
          <p:nvPr/>
        </p:nvSpPr>
        <p:spPr>
          <a:xfrm>
            <a:off x="628650" y="36777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True or False </a:t>
            </a:r>
            <a:endParaRPr sz="4400">
              <a:solidFill>
                <a:srgbClr val="6D9EEB"/>
              </a:solidFill>
              <a:latin typeface="Calibri"/>
              <a:ea typeface="Calibri"/>
              <a:cs typeface="Calibri"/>
              <a:sym typeface="Calibri"/>
            </a:endParaRPr>
          </a:p>
        </p:txBody>
      </p:sp>
      <p:sp>
        <p:nvSpPr>
          <p:cNvPr id="164" name="Google Shape;164;p26"/>
          <p:cNvSpPr txBox="1"/>
          <p:nvPr/>
        </p:nvSpPr>
        <p:spPr>
          <a:xfrm>
            <a:off x="628650" y="1811225"/>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a:latin typeface="Calibri"/>
                <a:ea typeface="Calibri"/>
                <a:cs typeface="Calibri"/>
                <a:sym typeface="Calibri"/>
              </a:rPr>
              <a:t>All Glaciers Surge?</a:t>
            </a:r>
            <a:endParaRPr sz="2800">
              <a:latin typeface="Calibri"/>
              <a:ea typeface="Calibri"/>
              <a:cs typeface="Calibri"/>
              <a:sym typeface="Calibri"/>
            </a:endParaRPr>
          </a:p>
        </p:txBody>
      </p:sp>
      <p:sp>
        <p:nvSpPr>
          <p:cNvPr id="165" name="Google Shape;165;p26"/>
          <p:cNvSpPr txBox="1"/>
          <p:nvPr/>
        </p:nvSpPr>
        <p:spPr>
          <a:xfrm>
            <a:off x="628650" y="2924750"/>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a:latin typeface="Calibri"/>
                <a:ea typeface="Calibri"/>
                <a:cs typeface="Calibri"/>
                <a:sym typeface="Calibri"/>
              </a:rPr>
              <a:t>True     or     False</a:t>
            </a:r>
            <a:endParaRPr sz="28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pic>
        <p:nvPicPr>
          <p:cNvPr id="170" name="Google Shape;170;p27"/>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71" name="Google Shape;171;p27"/>
          <p:cNvSpPr txBox="1"/>
          <p:nvPr/>
        </p:nvSpPr>
        <p:spPr>
          <a:xfrm>
            <a:off x="628650" y="36777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True or False </a:t>
            </a:r>
            <a:endParaRPr sz="4400">
              <a:solidFill>
                <a:srgbClr val="6D9EEB"/>
              </a:solidFill>
              <a:latin typeface="Calibri"/>
              <a:ea typeface="Calibri"/>
              <a:cs typeface="Calibri"/>
              <a:sym typeface="Calibri"/>
            </a:endParaRPr>
          </a:p>
        </p:txBody>
      </p:sp>
      <p:sp>
        <p:nvSpPr>
          <p:cNvPr id="172" name="Google Shape;172;p27"/>
          <p:cNvSpPr txBox="1"/>
          <p:nvPr/>
        </p:nvSpPr>
        <p:spPr>
          <a:xfrm>
            <a:off x="628650" y="1811225"/>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a:latin typeface="Calibri"/>
                <a:ea typeface="Calibri"/>
                <a:cs typeface="Calibri"/>
                <a:sym typeface="Calibri"/>
              </a:rPr>
              <a:t>All Glaciers Surge?</a:t>
            </a:r>
            <a:endParaRPr sz="2800">
              <a:latin typeface="Calibri"/>
              <a:ea typeface="Calibri"/>
              <a:cs typeface="Calibri"/>
              <a:sym typeface="Calibri"/>
            </a:endParaRPr>
          </a:p>
        </p:txBody>
      </p:sp>
      <p:sp>
        <p:nvSpPr>
          <p:cNvPr id="173" name="Google Shape;173;p27"/>
          <p:cNvSpPr txBox="1"/>
          <p:nvPr/>
        </p:nvSpPr>
        <p:spPr>
          <a:xfrm>
            <a:off x="628650" y="2924750"/>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strike="sngStrike">
                <a:latin typeface="Calibri"/>
                <a:ea typeface="Calibri"/>
                <a:cs typeface="Calibri"/>
                <a:sym typeface="Calibri"/>
              </a:rPr>
              <a:t>True</a:t>
            </a:r>
            <a:r>
              <a:rPr lang="en-GB" sz="2800">
                <a:latin typeface="Calibri"/>
                <a:ea typeface="Calibri"/>
                <a:cs typeface="Calibri"/>
                <a:sym typeface="Calibri"/>
              </a:rPr>
              <a:t>     or     </a:t>
            </a:r>
            <a:r>
              <a:rPr lang="en-GB" sz="2800">
                <a:highlight>
                  <a:srgbClr val="00FF00"/>
                </a:highlight>
                <a:latin typeface="Calibri"/>
                <a:ea typeface="Calibri"/>
                <a:cs typeface="Calibri"/>
                <a:sym typeface="Calibri"/>
              </a:rPr>
              <a:t>False</a:t>
            </a:r>
            <a:endParaRPr sz="2800">
              <a:highlight>
                <a:srgbClr val="00FF00"/>
              </a:highlight>
              <a:latin typeface="Calibri"/>
              <a:ea typeface="Calibri"/>
              <a:cs typeface="Calibri"/>
              <a:sym typeface="Calibri"/>
            </a:endParaRPr>
          </a:p>
          <a:p>
            <a:pPr indent="0" lvl="0" marL="457200" marR="0" rtl="0" algn="ctr">
              <a:lnSpc>
                <a:spcPct val="90000"/>
              </a:lnSpc>
              <a:spcBef>
                <a:spcPts val="1000"/>
              </a:spcBef>
              <a:spcAft>
                <a:spcPts val="0"/>
              </a:spcAft>
              <a:buNone/>
            </a:pPr>
            <a:r>
              <a:t/>
            </a:r>
            <a:endParaRPr sz="2800">
              <a:highlight>
                <a:srgbClr val="00FF00"/>
              </a:highlight>
              <a:latin typeface="Calibri"/>
              <a:ea typeface="Calibri"/>
              <a:cs typeface="Calibri"/>
              <a:sym typeface="Calibri"/>
            </a:endParaRPr>
          </a:p>
          <a:p>
            <a:pPr indent="0" lvl="0" marL="457200" marR="0" rtl="0" algn="ctr">
              <a:lnSpc>
                <a:spcPct val="90000"/>
              </a:lnSpc>
              <a:spcBef>
                <a:spcPts val="1000"/>
              </a:spcBef>
              <a:spcAft>
                <a:spcPts val="0"/>
              </a:spcAft>
              <a:buNone/>
            </a:pPr>
            <a:r>
              <a:rPr lang="en-GB" sz="2800">
                <a:latin typeface="Calibri"/>
                <a:ea typeface="Calibri"/>
                <a:cs typeface="Calibri"/>
                <a:sym typeface="Calibri"/>
              </a:rPr>
              <a:t>False! Only ~1% of global glaciers are thought to surge. </a:t>
            </a:r>
            <a:endParaRPr sz="28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pic>
        <p:nvPicPr>
          <p:cNvPr id="178" name="Google Shape;178;p28"/>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79" name="Google Shape;179;p28"/>
          <p:cNvSpPr txBox="1"/>
          <p:nvPr/>
        </p:nvSpPr>
        <p:spPr>
          <a:xfrm>
            <a:off x="628650" y="36777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True or False </a:t>
            </a:r>
            <a:endParaRPr sz="4400">
              <a:solidFill>
                <a:srgbClr val="6D9EEB"/>
              </a:solidFill>
              <a:latin typeface="Calibri"/>
              <a:ea typeface="Calibri"/>
              <a:cs typeface="Calibri"/>
              <a:sym typeface="Calibri"/>
            </a:endParaRPr>
          </a:p>
        </p:txBody>
      </p:sp>
      <p:sp>
        <p:nvSpPr>
          <p:cNvPr id="180" name="Google Shape;180;p28"/>
          <p:cNvSpPr txBox="1"/>
          <p:nvPr/>
        </p:nvSpPr>
        <p:spPr>
          <a:xfrm>
            <a:off x="628650" y="1811225"/>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a:latin typeface="Calibri"/>
                <a:ea typeface="Calibri"/>
                <a:cs typeface="Calibri"/>
                <a:sym typeface="Calibri"/>
              </a:rPr>
              <a:t>A surging glacier can increase in speed to over ten times its normal rate.</a:t>
            </a:r>
            <a:endParaRPr sz="2800">
              <a:latin typeface="Calibri"/>
              <a:ea typeface="Calibri"/>
              <a:cs typeface="Calibri"/>
              <a:sym typeface="Calibri"/>
            </a:endParaRPr>
          </a:p>
        </p:txBody>
      </p:sp>
      <p:sp>
        <p:nvSpPr>
          <p:cNvPr id="181" name="Google Shape;181;p28"/>
          <p:cNvSpPr txBox="1"/>
          <p:nvPr/>
        </p:nvSpPr>
        <p:spPr>
          <a:xfrm>
            <a:off x="628650" y="2924750"/>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a:latin typeface="Calibri"/>
                <a:ea typeface="Calibri"/>
                <a:cs typeface="Calibri"/>
                <a:sym typeface="Calibri"/>
              </a:rPr>
              <a:t>True     or     False</a:t>
            </a:r>
            <a:endParaRPr sz="28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id="186" name="Google Shape;186;p29"/>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87" name="Google Shape;187;p29"/>
          <p:cNvSpPr txBox="1"/>
          <p:nvPr/>
        </p:nvSpPr>
        <p:spPr>
          <a:xfrm>
            <a:off x="628650" y="36777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True or False </a:t>
            </a:r>
            <a:endParaRPr sz="4400">
              <a:solidFill>
                <a:srgbClr val="6D9EEB"/>
              </a:solidFill>
              <a:latin typeface="Calibri"/>
              <a:ea typeface="Calibri"/>
              <a:cs typeface="Calibri"/>
              <a:sym typeface="Calibri"/>
            </a:endParaRPr>
          </a:p>
        </p:txBody>
      </p:sp>
      <p:sp>
        <p:nvSpPr>
          <p:cNvPr id="188" name="Google Shape;188;p29"/>
          <p:cNvSpPr txBox="1"/>
          <p:nvPr/>
        </p:nvSpPr>
        <p:spPr>
          <a:xfrm>
            <a:off x="628650" y="1811225"/>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a:latin typeface="Calibri"/>
                <a:ea typeface="Calibri"/>
                <a:cs typeface="Calibri"/>
                <a:sym typeface="Calibri"/>
              </a:rPr>
              <a:t>A surging glacier can increase in speed to over ten times its normal rate.</a:t>
            </a:r>
            <a:endParaRPr sz="2800">
              <a:latin typeface="Calibri"/>
              <a:ea typeface="Calibri"/>
              <a:cs typeface="Calibri"/>
              <a:sym typeface="Calibri"/>
            </a:endParaRPr>
          </a:p>
        </p:txBody>
      </p:sp>
      <p:sp>
        <p:nvSpPr>
          <p:cNvPr id="189" name="Google Shape;189;p29"/>
          <p:cNvSpPr txBox="1"/>
          <p:nvPr/>
        </p:nvSpPr>
        <p:spPr>
          <a:xfrm>
            <a:off x="628650" y="2924750"/>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a:highlight>
                  <a:srgbClr val="00FF00"/>
                </a:highlight>
                <a:latin typeface="Calibri"/>
                <a:ea typeface="Calibri"/>
                <a:cs typeface="Calibri"/>
                <a:sym typeface="Calibri"/>
              </a:rPr>
              <a:t>True</a:t>
            </a:r>
            <a:r>
              <a:rPr lang="en-GB" sz="2800">
                <a:latin typeface="Calibri"/>
                <a:ea typeface="Calibri"/>
                <a:cs typeface="Calibri"/>
                <a:sym typeface="Calibri"/>
              </a:rPr>
              <a:t>     or     </a:t>
            </a:r>
            <a:r>
              <a:rPr lang="en-GB" sz="2800" strike="sngStrike">
                <a:latin typeface="Calibri"/>
                <a:ea typeface="Calibri"/>
                <a:cs typeface="Calibri"/>
                <a:sym typeface="Calibri"/>
              </a:rPr>
              <a:t>False</a:t>
            </a:r>
            <a:endParaRPr sz="2800" strike="sngStrike">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30"/>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95" name="Google Shape;195;p30"/>
          <p:cNvSpPr txBox="1"/>
          <p:nvPr/>
        </p:nvSpPr>
        <p:spPr>
          <a:xfrm>
            <a:off x="628650" y="36777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True or False </a:t>
            </a:r>
            <a:endParaRPr sz="4400">
              <a:solidFill>
                <a:srgbClr val="6D9EEB"/>
              </a:solidFill>
              <a:latin typeface="Calibri"/>
              <a:ea typeface="Calibri"/>
              <a:cs typeface="Calibri"/>
              <a:sym typeface="Calibri"/>
            </a:endParaRPr>
          </a:p>
        </p:txBody>
      </p:sp>
      <p:sp>
        <p:nvSpPr>
          <p:cNvPr id="196" name="Google Shape;196;p30"/>
          <p:cNvSpPr txBox="1"/>
          <p:nvPr/>
        </p:nvSpPr>
        <p:spPr>
          <a:xfrm>
            <a:off x="628650" y="1811225"/>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a:latin typeface="Calibri"/>
                <a:ea typeface="Calibri"/>
                <a:cs typeface="Calibri"/>
                <a:sym typeface="Calibri"/>
              </a:rPr>
              <a:t>When a glacier surges, the Accumulation Zone thickens and increases in size. </a:t>
            </a:r>
            <a:endParaRPr sz="2800">
              <a:latin typeface="Calibri"/>
              <a:ea typeface="Calibri"/>
              <a:cs typeface="Calibri"/>
              <a:sym typeface="Calibri"/>
            </a:endParaRPr>
          </a:p>
          <a:p>
            <a:pPr indent="0" lvl="0" marL="457200" marR="0" rtl="0" algn="ctr">
              <a:lnSpc>
                <a:spcPct val="90000"/>
              </a:lnSpc>
              <a:spcBef>
                <a:spcPts val="1000"/>
              </a:spcBef>
              <a:spcAft>
                <a:spcPts val="0"/>
              </a:spcAft>
              <a:buNone/>
            </a:pPr>
            <a:r>
              <a:t/>
            </a:r>
            <a:endParaRPr sz="2800">
              <a:latin typeface="Calibri"/>
              <a:ea typeface="Calibri"/>
              <a:cs typeface="Calibri"/>
              <a:sym typeface="Calibri"/>
            </a:endParaRPr>
          </a:p>
          <a:p>
            <a:pPr indent="0" lvl="0" marL="457200" marR="0" rtl="0" algn="ctr">
              <a:lnSpc>
                <a:spcPct val="90000"/>
              </a:lnSpc>
              <a:spcBef>
                <a:spcPts val="1000"/>
              </a:spcBef>
              <a:spcAft>
                <a:spcPts val="0"/>
              </a:spcAft>
              <a:buNone/>
            </a:pPr>
            <a:r>
              <a:t/>
            </a:r>
            <a:endParaRPr sz="2800">
              <a:latin typeface="Calibri"/>
              <a:ea typeface="Calibri"/>
              <a:cs typeface="Calibri"/>
              <a:sym typeface="Calibri"/>
            </a:endParaRPr>
          </a:p>
        </p:txBody>
      </p:sp>
      <p:sp>
        <p:nvSpPr>
          <p:cNvPr id="197" name="Google Shape;197;p30"/>
          <p:cNvSpPr txBox="1"/>
          <p:nvPr/>
        </p:nvSpPr>
        <p:spPr>
          <a:xfrm>
            <a:off x="628650" y="3237550"/>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a:latin typeface="Calibri"/>
                <a:ea typeface="Calibri"/>
                <a:cs typeface="Calibri"/>
                <a:sym typeface="Calibri"/>
              </a:rPr>
              <a:t>True     or     False</a:t>
            </a:r>
            <a:endParaRPr sz="28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pic>
        <p:nvPicPr>
          <p:cNvPr id="202" name="Google Shape;202;p31"/>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203" name="Google Shape;203;p31"/>
          <p:cNvSpPr txBox="1"/>
          <p:nvPr/>
        </p:nvSpPr>
        <p:spPr>
          <a:xfrm>
            <a:off x="628650" y="36777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True or False </a:t>
            </a:r>
            <a:endParaRPr sz="4400">
              <a:solidFill>
                <a:srgbClr val="6D9EEB"/>
              </a:solidFill>
              <a:latin typeface="Calibri"/>
              <a:ea typeface="Calibri"/>
              <a:cs typeface="Calibri"/>
              <a:sym typeface="Calibri"/>
            </a:endParaRPr>
          </a:p>
        </p:txBody>
      </p:sp>
      <p:sp>
        <p:nvSpPr>
          <p:cNvPr id="204" name="Google Shape;204;p31"/>
          <p:cNvSpPr txBox="1"/>
          <p:nvPr/>
        </p:nvSpPr>
        <p:spPr>
          <a:xfrm>
            <a:off x="628650" y="1811225"/>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a:latin typeface="Calibri"/>
                <a:ea typeface="Calibri"/>
                <a:cs typeface="Calibri"/>
                <a:sym typeface="Calibri"/>
              </a:rPr>
              <a:t>When a glacier surges, the Accumulation Zone thickens and increases in size. </a:t>
            </a:r>
            <a:endParaRPr sz="2800">
              <a:latin typeface="Calibri"/>
              <a:ea typeface="Calibri"/>
              <a:cs typeface="Calibri"/>
              <a:sym typeface="Calibri"/>
            </a:endParaRPr>
          </a:p>
          <a:p>
            <a:pPr indent="0" lvl="0" marL="457200" marR="0" rtl="0" algn="ctr">
              <a:lnSpc>
                <a:spcPct val="90000"/>
              </a:lnSpc>
              <a:spcBef>
                <a:spcPts val="1000"/>
              </a:spcBef>
              <a:spcAft>
                <a:spcPts val="0"/>
              </a:spcAft>
              <a:buNone/>
            </a:pPr>
            <a:r>
              <a:t/>
            </a:r>
            <a:endParaRPr sz="2800">
              <a:latin typeface="Calibri"/>
              <a:ea typeface="Calibri"/>
              <a:cs typeface="Calibri"/>
              <a:sym typeface="Calibri"/>
            </a:endParaRPr>
          </a:p>
          <a:p>
            <a:pPr indent="0" lvl="0" marL="457200" marR="0" rtl="0" algn="ctr">
              <a:lnSpc>
                <a:spcPct val="90000"/>
              </a:lnSpc>
              <a:spcBef>
                <a:spcPts val="1000"/>
              </a:spcBef>
              <a:spcAft>
                <a:spcPts val="0"/>
              </a:spcAft>
              <a:buNone/>
            </a:pPr>
            <a:r>
              <a:t/>
            </a:r>
            <a:endParaRPr sz="2800">
              <a:latin typeface="Calibri"/>
              <a:ea typeface="Calibri"/>
              <a:cs typeface="Calibri"/>
              <a:sym typeface="Calibri"/>
            </a:endParaRPr>
          </a:p>
        </p:txBody>
      </p:sp>
      <p:sp>
        <p:nvSpPr>
          <p:cNvPr id="205" name="Google Shape;205;p31"/>
          <p:cNvSpPr txBox="1"/>
          <p:nvPr/>
        </p:nvSpPr>
        <p:spPr>
          <a:xfrm>
            <a:off x="628650" y="3237550"/>
            <a:ext cx="7886700" cy="2539800"/>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None/>
            </a:pPr>
            <a:r>
              <a:rPr lang="en-GB" sz="2800" strike="sngStrike">
                <a:latin typeface="Calibri"/>
                <a:ea typeface="Calibri"/>
                <a:cs typeface="Calibri"/>
                <a:sym typeface="Calibri"/>
              </a:rPr>
              <a:t>True</a:t>
            </a:r>
            <a:r>
              <a:rPr lang="en-GB" sz="2800">
                <a:latin typeface="Calibri"/>
                <a:ea typeface="Calibri"/>
                <a:cs typeface="Calibri"/>
                <a:sym typeface="Calibri"/>
              </a:rPr>
              <a:t>     or     </a:t>
            </a:r>
            <a:r>
              <a:rPr lang="en-GB" sz="2800">
                <a:highlight>
                  <a:srgbClr val="00FF00"/>
                </a:highlight>
                <a:latin typeface="Calibri"/>
                <a:ea typeface="Calibri"/>
                <a:cs typeface="Calibri"/>
                <a:sym typeface="Calibri"/>
              </a:rPr>
              <a:t>False</a:t>
            </a:r>
            <a:endParaRPr sz="2800">
              <a:highlight>
                <a:srgbClr val="00FF00"/>
              </a:highlight>
              <a:latin typeface="Calibri"/>
              <a:ea typeface="Calibri"/>
              <a:cs typeface="Calibri"/>
              <a:sym typeface="Calibri"/>
            </a:endParaRPr>
          </a:p>
          <a:p>
            <a:pPr indent="0" lvl="0" marL="457200" marR="0" rtl="0" algn="ctr">
              <a:lnSpc>
                <a:spcPct val="90000"/>
              </a:lnSpc>
              <a:spcBef>
                <a:spcPts val="1000"/>
              </a:spcBef>
              <a:spcAft>
                <a:spcPts val="0"/>
              </a:spcAft>
              <a:buNone/>
            </a:pPr>
            <a:r>
              <a:t/>
            </a:r>
            <a:endParaRPr sz="2800">
              <a:highlight>
                <a:srgbClr val="00FF00"/>
              </a:highlight>
              <a:latin typeface="Calibri"/>
              <a:ea typeface="Calibri"/>
              <a:cs typeface="Calibri"/>
              <a:sym typeface="Calibri"/>
            </a:endParaRPr>
          </a:p>
          <a:p>
            <a:pPr indent="0" lvl="0" marL="457200" marR="0" rtl="0" algn="ctr">
              <a:lnSpc>
                <a:spcPct val="90000"/>
              </a:lnSpc>
              <a:spcBef>
                <a:spcPts val="1000"/>
              </a:spcBef>
              <a:spcAft>
                <a:spcPts val="0"/>
              </a:spcAft>
              <a:buNone/>
            </a:pPr>
            <a:r>
              <a:rPr lang="en-GB" sz="2800">
                <a:latin typeface="Calibri"/>
                <a:ea typeface="Calibri"/>
                <a:cs typeface="Calibri"/>
                <a:sym typeface="Calibri"/>
              </a:rPr>
              <a:t>False! When a glacier surges, ice from the Accumulation Zone travels rapidly into the Ablation Zone which leads to </a:t>
            </a:r>
            <a:r>
              <a:rPr lang="en-GB" sz="2800" u="sng">
                <a:latin typeface="Calibri"/>
                <a:ea typeface="Calibri"/>
                <a:cs typeface="Calibri"/>
                <a:sym typeface="Calibri"/>
              </a:rPr>
              <a:t>thinning</a:t>
            </a:r>
            <a:r>
              <a:rPr lang="en-GB" sz="2800">
                <a:latin typeface="Calibri"/>
                <a:ea typeface="Calibri"/>
                <a:cs typeface="Calibri"/>
                <a:sym typeface="Calibri"/>
              </a:rPr>
              <a:t>!</a:t>
            </a:r>
            <a:endParaRPr sz="28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4"/>
          <p:cNvSpPr txBox="1"/>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FA8DC"/>
                </a:solidFill>
                <a:latin typeface="Calibri"/>
                <a:ea typeface="Calibri"/>
                <a:cs typeface="Calibri"/>
                <a:sym typeface="Calibri"/>
              </a:rPr>
              <a:t>Normal </a:t>
            </a:r>
            <a:r>
              <a:rPr lang="en-GB" sz="4400">
                <a:solidFill>
                  <a:srgbClr val="6FA8DC"/>
                </a:solidFill>
                <a:latin typeface="Calibri"/>
                <a:ea typeface="Calibri"/>
                <a:cs typeface="Calibri"/>
                <a:sym typeface="Calibri"/>
              </a:rPr>
              <a:t>Glacier Motion</a:t>
            </a:r>
            <a:endParaRPr sz="4400">
              <a:solidFill>
                <a:srgbClr val="6FA8DC"/>
              </a:solidFill>
              <a:latin typeface="Calibri"/>
              <a:ea typeface="Calibri"/>
              <a:cs typeface="Calibri"/>
              <a:sym typeface="Calibri"/>
            </a:endParaRPr>
          </a:p>
        </p:txBody>
      </p:sp>
      <p:sp>
        <p:nvSpPr>
          <p:cNvPr id="64" name="Google Shape;64;p14"/>
          <p:cNvSpPr txBox="1"/>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p>
            <a:pPr indent="0" lvl="0" marL="0" rtl="0">
              <a:lnSpc>
                <a:spcPct val="90000"/>
              </a:lnSpc>
              <a:spcBef>
                <a:spcPts val="1000"/>
              </a:spcBef>
              <a:spcAft>
                <a:spcPts val="0"/>
              </a:spcAft>
              <a:buNone/>
            </a:pPr>
            <a:r>
              <a:rPr lang="en-GB" sz="2800">
                <a:latin typeface="Calibri"/>
                <a:ea typeface="Calibri"/>
                <a:cs typeface="Calibri"/>
                <a:sym typeface="Calibri"/>
              </a:rPr>
              <a:t>A glacier flows downhill through different mechanisms:</a:t>
            </a:r>
            <a:endParaRPr sz="2800">
              <a:latin typeface="Calibri"/>
              <a:ea typeface="Calibri"/>
              <a:cs typeface="Calibri"/>
              <a:sym typeface="Calibri"/>
            </a:endParaRPr>
          </a:p>
          <a:p>
            <a:pPr indent="-406400" lvl="0" marL="914400" rtl="0">
              <a:lnSpc>
                <a:spcPct val="90000"/>
              </a:lnSpc>
              <a:spcBef>
                <a:spcPts val="1000"/>
              </a:spcBef>
              <a:spcAft>
                <a:spcPts val="0"/>
              </a:spcAft>
              <a:buSzPts val="2800"/>
              <a:buFont typeface="Calibri"/>
              <a:buChar char="●"/>
            </a:pPr>
            <a:r>
              <a:rPr lang="en-GB" sz="2800">
                <a:latin typeface="Calibri"/>
                <a:ea typeface="Calibri"/>
                <a:cs typeface="Calibri"/>
                <a:sym typeface="Calibri"/>
              </a:rPr>
              <a:t>“</a:t>
            </a:r>
            <a:r>
              <a:rPr i="1" lang="en-GB" sz="2800">
                <a:solidFill>
                  <a:srgbClr val="6D9EEB"/>
                </a:solidFill>
                <a:latin typeface="Calibri"/>
                <a:ea typeface="Calibri"/>
                <a:cs typeface="Calibri"/>
                <a:sym typeface="Calibri"/>
              </a:rPr>
              <a:t>Internal deformation</a:t>
            </a:r>
            <a:r>
              <a:rPr lang="en-GB" sz="2800">
                <a:latin typeface="Calibri"/>
                <a:ea typeface="Calibri"/>
                <a:cs typeface="Calibri"/>
                <a:sym typeface="Calibri"/>
              </a:rPr>
              <a:t>” of Ice (creep)</a:t>
            </a:r>
            <a:br>
              <a:rPr lang="en-GB" sz="2800">
                <a:latin typeface="Calibri"/>
                <a:ea typeface="Calibri"/>
                <a:cs typeface="Calibri"/>
                <a:sym typeface="Calibri"/>
              </a:rPr>
            </a:br>
            <a:endParaRPr sz="2800">
              <a:latin typeface="Calibri"/>
              <a:ea typeface="Calibri"/>
              <a:cs typeface="Calibri"/>
              <a:sym typeface="Calibri"/>
            </a:endParaRPr>
          </a:p>
          <a:p>
            <a:pPr indent="-406400" lvl="0" marL="914400" rtl="0">
              <a:lnSpc>
                <a:spcPct val="90000"/>
              </a:lnSpc>
              <a:spcBef>
                <a:spcPts val="0"/>
              </a:spcBef>
              <a:spcAft>
                <a:spcPts val="0"/>
              </a:spcAft>
              <a:buSzPts val="2800"/>
              <a:buFont typeface="Calibri"/>
              <a:buChar char="●"/>
            </a:pPr>
            <a:r>
              <a:rPr lang="en-GB" sz="2800">
                <a:latin typeface="Calibri"/>
                <a:ea typeface="Calibri"/>
                <a:cs typeface="Calibri"/>
                <a:sym typeface="Calibri"/>
              </a:rPr>
              <a:t>“</a:t>
            </a:r>
            <a:r>
              <a:rPr i="1" lang="en-GB" sz="2800">
                <a:solidFill>
                  <a:srgbClr val="6D9EEB"/>
                </a:solidFill>
                <a:latin typeface="Calibri"/>
                <a:ea typeface="Calibri"/>
                <a:cs typeface="Calibri"/>
                <a:sym typeface="Calibri"/>
              </a:rPr>
              <a:t>Sliding</a:t>
            </a:r>
            <a:r>
              <a:rPr lang="en-GB" sz="2800">
                <a:latin typeface="Calibri"/>
                <a:ea typeface="Calibri"/>
                <a:cs typeface="Calibri"/>
                <a:sym typeface="Calibri"/>
              </a:rPr>
              <a:t>” at the glacier bed </a:t>
            </a:r>
            <a:br>
              <a:rPr lang="en-GB" sz="2800">
                <a:latin typeface="Calibri"/>
                <a:ea typeface="Calibri"/>
                <a:cs typeface="Calibri"/>
                <a:sym typeface="Calibri"/>
              </a:rPr>
            </a:br>
            <a:endParaRPr sz="2800">
              <a:latin typeface="Calibri"/>
              <a:ea typeface="Calibri"/>
              <a:cs typeface="Calibri"/>
              <a:sym typeface="Calibri"/>
            </a:endParaRPr>
          </a:p>
          <a:p>
            <a:pPr indent="-406400" lvl="0" marL="914400" rtl="0">
              <a:lnSpc>
                <a:spcPct val="90000"/>
              </a:lnSpc>
              <a:spcBef>
                <a:spcPts val="0"/>
              </a:spcBef>
              <a:spcAft>
                <a:spcPts val="0"/>
              </a:spcAft>
              <a:buSzPts val="2800"/>
              <a:buFont typeface="Calibri"/>
              <a:buChar char="●"/>
            </a:pPr>
            <a:r>
              <a:rPr lang="en-GB" sz="2800">
                <a:latin typeface="Calibri"/>
                <a:ea typeface="Calibri"/>
                <a:cs typeface="Calibri"/>
                <a:sym typeface="Calibri"/>
              </a:rPr>
              <a:t>Deformation of basal sediments</a:t>
            </a:r>
            <a:endParaRPr sz="2800">
              <a:latin typeface="Calibri"/>
              <a:ea typeface="Calibri"/>
              <a:cs typeface="Calibri"/>
              <a:sym typeface="Calibri"/>
            </a:endParaRPr>
          </a:p>
          <a:p>
            <a:pPr indent="0" lvl="0" marL="0" rtl="0">
              <a:lnSpc>
                <a:spcPct val="90000"/>
              </a:lnSpc>
              <a:spcBef>
                <a:spcPts val="1000"/>
              </a:spcBef>
              <a:spcAft>
                <a:spcPts val="0"/>
              </a:spcAft>
              <a:buNone/>
            </a:pPr>
            <a:r>
              <a:t/>
            </a:r>
            <a:endParaRPr sz="2800">
              <a:solidFill>
                <a:srgbClr val="FFFFFF"/>
              </a:solidFill>
              <a:latin typeface="Calibri"/>
              <a:ea typeface="Calibri"/>
              <a:cs typeface="Calibri"/>
              <a:sym typeface="Calibri"/>
            </a:endParaRPr>
          </a:p>
        </p:txBody>
      </p:sp>
      <p:pic>
        <p:nvPicPr>
          <p:cNvPr id="65" name="Google Shape;65;p14"/>
          <p:cNvPicPr preferRelativeResize="0"/>
          <p:nvPr/>
        </p:nvPicPr>
        <p:blipFill>
          <a:blip r:embed="rId3">
            <a:alphaModFix/>
          </a:blip>
          <a:stretch>
            <a:fillRect/>
          </a:stretch>
        </p:blipFill>
        <p:spPr>
          <a:xfrm>
            <a:off x="6556650" y="-9"/>
            <a:ext cx="2587360" cy="116150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pic>
        <p:nvPicPr>
          <p:cNvPr id="210" name="Google Shape;210;p32"/>
          <p:cNvPicPr preferRelativeResize="0"/>
          <p:nvPr/>
        </p:nvPicPr>
        <p:blipFill rotWithShape="1">
          <a:blip r:embed="rId3">
            <a:alphaModFix/>
          </a:blip>
          <a:srcRect b="0" l="0" r="0" t="0"/>
          <a:stretch/>
        </p:blipFill>
        <p:spPr>
          <a:xfrm>
            <a:off x="0" y="0"/>
            <a:ext cx="9144000" cy="1108364"/>
          </a:xfrm>
          <a:prstGeom prst="rect">
            <a:avLst/>
          </a:prstGeom>
          <a:noFill/>
          <a:ln>
            <a:noFill/>
          </a:ln>
        </p:spPr>
      </p:pic>
      <p:pic>
        <p:nvPicPr>
          <p:cNvPr id="211" name="Google Shape;211;p32"/>
          <p:cNvPicPr preferRelativeResize="0"/>
          <p:nvPr/>
        </p:nvPicPr>
        <p:blipFill>
          <a:blip r:embed="rId4">
            <a:alphaModFix/>
          </a:blip>
          <a:stretch>
            <a:fillRect/>
          </a:stretch>
        </p:blipFill>
        <p:spPr>
          <a:xfrm>
            <a:off x="3278325" y="1875041"/>
            <a:ext cx="2587360" cy="1161508"/>
          </a:xfrm>
          <a:prstGeom prst="rect">
            <a:avLst/>
          </a:prstGeom>
          <a:noFill/>
          <a:ln>
            <a:noFill/>
          </a:ln>
        </p:spPr>
      </p:pic>
      <p:pic>
        <p:nvPicPr>
          <p:cNvPr id="212" name="Google Shape;212;p32"/>
          <p:cNvPicPr preferRelativeResize="0"/>
          <p:nvPr/>
        </p:nvPicPr>
        <p:blipFill>
          <a:blip r:embed="rId5">
            <a:alphaModFix/>
          </a:blip>
          <a:stretch>
            <a:fillRect/>
          </a:stretch>
        </p:blipFill>
        <p:spPr>
          <a:xfrm>
            <a:off x="-6800" y="5977575"/>
            <a:ext cx="9150797" cy="880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71" name="Google Shape;71;p15"/>
          <p:cNvSpPr txBox="1"/>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Normal Glacier Velocity</a:t>
            </a:r>
            <a:endParaRPr sz="4400">
              <a:solidFill>
                <a:srgbClr val="6D9EEB"/>
              </a:solidFill>
              <a:latin typeface="Calibri"/>
              <a:ea typeface="Calibri"/>
              <a:cs typeface="Calibri"/>
              <a:sym typeface="Calibri"/>
            </a:endParaRPr>
          </a:p>
        </p:txBody>
      </p:sp>
      <p:sp>
        <p:nvSpPr>
          <p:cNvPr id="72" name="Google Shape;72;p15"/>
          <p:cNvSpPr txBox="1"/>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p>
            <a:pPr indent="0" lvl="0" marL="0" rtl="0">
              <a:lnSpc>
                <a:spcPct val="90000"/>
              </a:lnSpc>
              <a:spcBef>
                <a:spcPts val="1000"/>
              </a:spcBef>
              <a:spcAft>
                <a:spcPts val="0"/>
              </a:spcAft>
              <a:buNone/>
            </a:pPr>
            <a:r>
              <a:rPr lang="en-GB" sz="2800">
                <a:latin typeface="Calibri"/>
                <a:ea typeface="Calibri"/>
                <a:cs typeface="Calibri"/>
                <a:sym typeface="Calibri"/>
              </a:rPr>
              <a:t>Glaciers are slow! </a:t>
            </a:r>
            <a:endParaRPr sz="2800">
              <a:latin typeface="Calibri"/>
              <a:ea typeface="Calibri"/>
              <a:cs typeface="Calibri"/>
              <a:sym typeface="Calibri"/>
            </a:endParaRPr>
          </a:p>
          <a:p>
            <a:pPr indent="-406400" lvl="0" marL="914400" rtl="0">
              <a:lnSpc>
                <a:spcPct val="90000"/>
              </a:lnSpc>
              <a:spcBef>
                <a:spcPts val="1000"/>
              </a:spcBef>
              <a:spcAft>
                <a:spcPts val="0"/>
              </a:spcAft>
              <a:buSzPts val="2800"/>
              <a:buFont typeface="Calibri"/>
              <a:buChar char="●"/>
            </a:pPr>
            <a:r>
              <a:rPr lang="en-GB" sz="2800">
                <a:latin typeface="Calibri"/>
                <a:ea typeface="Calibri"/>
                <a:cs typeface="Calibri"/>
                <a:sym typeface="Calibri"/>
              </a:rPr>
              <a:t>Normally, glaciers move just a few centimeters a day </a:t>
            </a:r>
            <a:br>
              <a:rPr lang="en-GB" sz="2800">
                <a:latin typeface="Calibri"/>
                <a:ea typeface="Calibri"/>
                <a:cs typeface="Calibri"/>
                <a:sym typeface="Calibri"/>
              </a:rPr>
            </a:br>
            <a:endParaRPr sz="2800">
              <a:latin typeface="Calibri"/>
              <a:ea typeface="Calibri"/>
              <a:cs typeface="Calibri"/>
              <a:sym typeface="Calibri"/>
            </a:endParaRPr>
          </a:p>
          <a:p>
            <a:pPr indent="-406400" lvl="0" marL="914400" rtl="0">
              <a:lnSpc>
                <a:spcPct val="90000"/>
              </a:lnSpc>
              <a:spcBef>
                <a:spcPts val="0"/>
              </a:spcBef>
              <a:spcAft>
                <a:spcPts val="0"/>
              </a:spcAft>
              <a:buSzPts val="2800"/>
              <a:buFont typeface="Calibri"/>
              <a:buChar char="●"/>
            </a:pPr>
            <a:r>
              <a:rPr lang="en-GB" sz="2800">
                <a:latin typeface="Calibri"/>
                <a:ea typeface="Calibri"/>
                <a:cs typeface="Calibri"/>
                <a:sym typeface="Calibri"/>
              </a:rPr>
              <a:t>So slow, it looks like they aren’t moving at all </a:t>
            </a:r>
            <a:endParaRPr sz="2800">
              <a:latin typeface="Calibri"/>
              <a:ea typeface="Calibri"/>
              <a:cs typeface="Calibri"/>
              <a:sym typeface="Calibri"/>
            </a:endParaRPr>
          </a:p>
          <a:p>
            <a:pPr indent="0" lvl="0" marL="0" rtl="0">
              <a:lnSpc>
                <a:spcPct val="90000"/>
              </a:lnSpc>
              <a:spcBef>
                <a:spcPts val="1000"/>
              </a:spcBef>
              <a:spcAft>
                <a:spcPts val="0"/>
              </a:spcAft>
              <a:buNone/>
            </a:pPr>
            <a:r>
              <a:t/>
            </a:r>
            <a:endParaRPr sz="2800">
              <a:latin typeface="Calibri"/>
              <a:ea typeface="Calibri"/>
              <a:cs typeface="Calibri"/>
              <a:sym typeface="Calibri"/>
            </a:endParaRPr>
          </a:p>
          <a:p>
            <a:pPr indent="0" lvl="0" marL="914400" rtl="0">
              <a:lnSpc>
                <a:spcPct val="90000"/>
              </a:lnSpc>
              <a:spcBef>
                <a:spcPts val="1000"/>
              </a:spcBef>
              <a:spcAft>
                <a:spcPts val="0"/>
              </a:spcAft>
              <a:buNone/>
            </a:pPr>
            <a:r>
              <a:t/>
            </a:r>
            <a:endParaRPr sz="2800">
              <a:latin typeface="Calibri"/>
              <a:ea typeface="Calibri"/>
              <a:cs typeface="Calibri"/>
              <a:sym typeface="Calibri"/>
            </a:endParaRPr>
          </a:p>
          <a:p>
            <a:pPr indent="0" lvl="0" marL="0" rtl="0">
              <a:lnSpc>
                <a:spcPct val="90000"/>
              </a:lnSpc>
              <a:spcBef>
                <a:spcPts val="1000"/>
              </a:spcBef>
              <a:spcAft>
                <a:spcPts val="0"/>
              </a:spcAft>
              <a:buNone/>
            </a:pPr>
            <a:r>
              <a:t/>
            </a:r>
            <a:endParaRPr sz="2800">
              <a:solidFill>
                <a:srgbClr val="FFFFFF"/>
              </a:solidFill>
              <a:latin typeface="Calibri"/>
              <a:ea typeface="Calibri"/>
              <a:cs typeface="Calibri"/>
              <a:sym typeface="Calibri"/>
            </a:endParaRPr>
          </a:p>
        </p:txBody>
      </p:sp>
      <p:pic>
        <p:nvPicPr>
          <p:cNvPr id="73" name="Google Shape;73;p15"/>
          <p:cNvPicPr preferRelativeResize="0"/>
          <p:nvPr/>
        </p:nvPicPr>
        <p:blipFill>
          <a:blip r:embed="rId4">
            <a:alphaModFix/>
          </a:blip>
          <a:stretch>
            <a:fillRect/>
          </a:stretch>
        </p:blipFill>
        <p:spPr>
          <a:xfrm>
            <a:off x="5370050" y="4317725"/>
            <a:ext cx="3214800" cy="2134826"/>
          </a:xfrm>
          <a:prstGeom prst="rect">
            <a:avLst/>
          </a:prstGeom>
          <a:noFill/>
          <a:ln>
            <a:noFill/>
          </a:ln>
        </p:spPr>
      </p:pic>
      <p:sp>
        <p:nvSpPr>
          <p:cNvPr id="74" name="Google Shape;74;p15"/>
          <p:cNvSpPr txBox="1"/>
          <p:nvPr/>
        </p:nvSpPr>
        <p:spPr>
          <a:xfrm>
            <a:off x="5398350" y="6464125"/>
            <a:ext cx="3214800" cy="347400"/>
          </a:xfrm>
          <a:prstGeom prst="rect">
            <a:avLst/>
          </a:prstGeom>
          <a:noFill/>
          <a:ln>
            <a:noFill/>
          </a:ln>
        </p:spPr>
        <p:txBody>
          <a:bodyPr anchorCtr="0" anchor="t" bIns="91425" lIns="91425" spcFirstLastPara="1" rIns="91425" wrap="square" tIns="91425">
            <a:noAutofit/>
          </a:bodyPr>
          <a:lstStyle/>
          <a:p>
            <a:pPr indent="0" lvl="0" marL="0" algn="r">
              <a:spcBef>
                <a:spcPts val="0"/>
              </a:spcBef>
              <a:spcAft>
                <a:spcPts val="0"/>
              </a:spcAft>
              <a:buNone/>
            </a:pPr>
            <a:r>
              <a:rPr lang="en-GB" sz="1000">
                <a:solidFill>
                  <a:srgbClr val="3D3D3D"/>
                </a:solidFill>
                <a:highlight>
                  <a:srgbClr val="FFFFFF"/>
                </a:highlight>
              </a:rPr>
              <a:t>Iceberg from Jakobshavn Glacier. Washington.edu</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80" name="Google Shape;80;p16"/>
          <p:cNvSpPr txBox="1"/>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What Are Glacier Surges?</a:t>
            </a:r>
            <a:endParaRPr sz="4400">
              <a:solidFill>
                <a:srgbClr val="6D9EEB"/>
              </a:solidFill>
              <a:latin typeface="Calibri"/>
              <a:ea typeface="Calibri"/>
              <a:cs typeface="Calibri"/>
              <a:sym typeface="Calibri"/>
            </a:endParaRPr>
          </a:p>
        </p:txBody>
      </p:sp>
      <p:sp>
        <p:nvSpPr>
          <p:cNvPr id="81" name="Google Shape;81;p16"/>
          <p:cNvSpPr txBox="1"/>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p>
            <a:pPr indent="-406400" lvl="0" marL="457200" rtl="0">
              <a:lnSpc>
                <a:spcPct val="90000"/>
              </a:lnSpc>
              <a:spcBef>
                <a:spcPts val="1000"/>
              </a:spcBef>
              <a:spcAft>
                <a:spcPts val="0"/>
              </a:spcAft>
              <a:buSzPts val="2800"/>
              <a:buFont typeface="Calibri"/>
              <a:buChar char="●"/>
            </a:pPr>
            <a:r>
              <a:rPr lang="en-GB" sz="2800">
                <a:latin typeface="Calibri"/>
                <a:ea typeface="Calibri"/>
                <a:cs typeface="Calibri"/>
                <a:sym typeface="Calibri"/>
              </a:rPr>
              <a:t>Surges are switches between slow and fast flow, with the fast flow </a:t>
            </a:r>
            <a:r>
              <a:rPr lang="en-GB" sz="2800">
                <a:latin typeface="Calibri"/>
                <a:ea typeface="Calibri"/>
                <a:cs typeface="Calibri"/>
                <a:sym typeface="Calibri"/>
              </a:rPr>
              <a:t>occurring</a:t>
            </a:r>
            <a:r>
              <a:rPr lang="en-GB" sz="2800">
                <a:latin typeface="Calibri"/>
                <a:ea typeface="Calibri"/>
                <a:cs typeface="Calibri"/>
                <a:sym typeface="Calibri"/>
              </a:rPr>
              <a:t> for a few years </a:t>
            </a:r>
            <a:br>
              <a:rPr lang="en-GB" sz="2800">
                <a:latin typeface="Calibri"/>
                <a:ea typeface="Calibri"/>
                <a:cs typeface="Calibri"/>
                <a:sym typeface="Calibri"/>
              </a:rPr>
            </a:br>
            <a:endParaRPr sz="2800">
              <a:latin typeface="Calibri"/>
              <a:ea typeface="Calibri"/>
              <a:cs typeface="Calibri"/>
              <a:sym typeface="Calibri"/>
            </a:endParaRPr>
          </a:p>
          <a:p>
            <a:pPr indent="-406400" lvl="0" marL="457200" rtl="0">
              <a:lnSpc>
                <a:spcPct val="90000"/>
              </a:lnSpc>
              <a:spcBef>
                <a:spcPts val="0"/>
              </a:spcBef>
              <a:spcAft>
                <a:spcPts val="0"/>
              </a:spcAft>
              <a:buSzPts val="2800"/>
              <a:buFont typeface="Calibri"/>
              <a:buChar char="●"/>
            </a:pPr>
            <a:r>
              <a:rPr lang="en-GB" sz="2800">
                <a:latin typeface="Calibri"/>
                <a:ea typeface="Calibri"/>
                <a:cs typeface="Calibri"/>
                <a:sym typeface="Calibri"/>
              </a:rPr>
              <a:t>Surges are not directly triggered by external factors (e.g. climate), but instead are a combination of internal and external factors</a:t>
            </a:r>
            <a:br>
              <a:rPr lang="en-GB" sz="2800">
                <a:latin typeface="Calibri"/>
                <a:ea typeface="Calibri"/>
                <a:cs typeface="Calibri"/>
                <a:sym typeface="Calibri"/>
              </a:rPr>
            </a:br>
            <a:endParaRPr sz="2800">
              <a:latin typeface="Calibri"/>
              <a:ea typeface="Calibri"/>
              <a:cs typeface="Calibri"/>
              <a:sym typeface="Calibri"/>
            </a:endParaRPr>
          </a:p>
          <a:p>
            <a:pPr indent="-406400" lvl="0" marL="457200" rtl="0">
              <a:lnSpc>
                <a:spcPct val="90000"/>
              </a:lnSpc>
              <a:spcBef>
                <a:spcPts val="0"/>
              </a:spcBef>
              <a:spcAft>
                <a:spcPts val="0"/>
              </a:spcAft>
              <a:buSzPts val="2800"/>
              <a:buFont typeface="Calibri"/>
              <a:buChar char="●"/>
            </a:pPr>
            <a:r>
              <a:rPr lang="en-GB" sz="2800">
                <a:latin typeface="Calibri"/>
                <a:ea typeface="Calibri"/>
                <a:cs typeface="Calibri"/>
                <a:sym typeface="Calibri"/>
              </a:rPr>
              <a:t>The velocity of the glacier can increase up to ten or more times the normal speed! </a:t>
            </a:r>
            <a:endParaRPr sz="2800">
              <a:latin typeface="Calibri"/>
              <a:ea typeface="Calibri"/>
              <a:cs typeface="Calibri"/>
              <a:sym typeface="Calibri"/>
            </a:endParaRPr>
          </a:p>
          <a:p>
            <a:pPr indent="0" lvl="0" marL="0" rtl="0">
              <a:lnSpc>
                <a:spcPct val="90000"/>
              </a:lnSpc>
              <a:spcBef>
                <a:spcPts val="1000"/>
              </a:spcBef>
              <a:spcAft>
                <a:spcPts val="0"/>
              </a:spcAft>
              <a:buNone/>
            </a:pPr>
            <a:r>
              <a:t/>
            </a:r>
            <a:endParaRPr sz="2800">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pic>
        <p:nvPicPr>
          <p:cNvPr id="86" name="Google Shape;86;p17"/>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87" name="Google Shape;87;p17"/>
          <p:cNvSpPr txBox="1"/>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Example of a Surge</a:t>
            </a:r>
            <a:endParaRPr sz="4400">
              <a:solidFill>
                <a:srgbClr val="6D9EEB"/>
              </a:solidFill>
              <a:latin typeface="Calibri"/>
              <a:ea typeface="Calibri"/>
              <a:cs typeface="Calibri"/>
              <a:sym typeface="Calibri"/>
            </a:endParaRPr>
          </a:p>
        </p:txBody>
      </p:sp>
      <p:sp>
        <p:nvSpPr>
          <p:cNvPr id="88" name="Google Shape;88;p17"/>
          <p:cNvSpPr txBox="1"/>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p>
            <a:pPr indent="0" lvl="0" marL="0" rtl="0">
              <a:lnSpc>
                <a:spcPct val="90000"/>
              </a:lnSpc>
              <a:spcBef>
                <a:spcPts val="1000"/>
              </a:spcBef>
              <a:spcAft>
                <a:spcPts val="0"/>
              </a:spcAft>
              <a:buNone/>
            </a:pPr>
            <a:r>
              <a:t/>
            </a:r>
            <a:endParaRPr b="1" i="1" sz="2800">
              <a:latin typeface="Calibri"/>
              <a:ea typeface="Calibri"/>
              <a:cs typeface="Calibri"/>
              <a:sym typeface="Calibri"/>
            </a:endParaRPr>
          </a:p>
          <a:p>
            <a:pPr indent="0" lvl="0" marL="0" rtl="0">
              <a:lnSpc>
                <a:spcPct val="90000"/>
              </a:lnSpc>
              <a:spcBef>
                <a:spcPts val="1000"/>
              </a:spcBef>
              <a:spcAft>
                <a:spcPts val="0"/>
              </a:spcAft>
              <a:buNone/>
            </a:pPr>
            <a:r>
              <a:t/>
            </a:r>
            <a:endParaRPr sz="2800">
              <a:solidFill>
                <a:srgbClr val="FFFFFF"/>
              </a:solidFill>
              <a:latin typeface="Calibri"/>
              <a:ea typeface="Calibri"/>
              <a:cs typeface="Calibri"/>
              <a:sym typeface="Calibri"/>
            </a:endParaRPr>
          </a:p>
          <a:p>
            <a:pPr indent="0" lvl="0" marL="0" rtl="0">
              <a:lnSpc>
                <a:spcPct val="90000"/>
              </a:lnSpc>
              <a:spcBef>
                <a:spcPts val="1000"/>
              </a:spcBef>
              <a:spcAft>
                <a:spcPts val="0"/>
              </a:spcAft>
              <a:buNone/>
            </a:pPr>
            <a:r>
              <a:t/>
            </a:r>
            <a:endParaRPr sz="2800">
              <a:solidFill>
                <a:srgbClr val="FFFFFF"/>
              </a:solidFill>
              <a:latin typeface="Calibri"/>
              <a:ea typeface="Calibri"/>
              <a:cs typeface="Calibri"/>
              <a:sym typeface="Calibri"/>
            </a:endParaRPr>
          </a:p>
          <a:p>
            <a:pPr indent="0" lvl="0" marL="0" rtl="0">
              <a:lnSpc>
                <a:spcPct val="90000"/>
              </a:lnSpc>
              <a:spcBef>
                <a:spcPts val="1000"/>
              </a:spcBef>
              <a:spcAft>
                <a:spcPts val="0"/>
              </a:spcAft>
              <a:buNone/>
            </a:pPr>
            <a:r>
              <a:t/>
            </a:r>
            <a:endParaRPr sz="2800">
              <a:solidFill>
                <a:srgbClr val="FFFFFF"/>
              </a:solidFill>
              <a:latin typeface="Calibri"/>
              <a:ea typeface="Calibri"/>
              <a:cs typeface="Calibri"/>
              <a:sym typeface="Calibri"/>
            </a:endParaRPr>
          </a:p>
        </p:txBody>
      </p:sp>
      <p:pic>
        <p:nvPicPr>
          <p:cNvPr id="89" name="Google Shape;89;p17" title="zpor_a_11818753_sm0001.wmv">
            <a:hlinkClick r:id="rId4"/>
          </p:cNvPr>
          <p:cNvPicPr preferRelativeResize="0"/>
          <p:nvPr/>
        </p:nvPicPr>
        <p:blipFill>
          <a:blip r:embed="rId5">
            <a:alphaModFix/>
          </a:blip>
          <a:stretch>
            <a:fillRect/>
          </a:stretch>
        </p:blipFill>
        <p:spPr>
          <a:xfrm>
            <a:off x="1359238" y="1690825"/>
            <a:ext cx="6425525" cy="4819150"/>
          </a:xfrm>
          <a:prstGeom prst="rect">
            <a:avLst/>
          </a:prstGeom>
          <a:noFill/>
          <a:ln>
            <a:noFill/>
          </a:ln>
        </p:spPr>
      </p:pic>
      <p:sp>
        <p:nvSpPr>
          <p:cNvPr id="90" name="Google Shape;90;p17"/>
          <p:cNvSpPr txBox="1"/>
          <p:nvPr/>
        </p:nvSpPr>
        <p:spPr>
          <a:xfrm>
            <a:off x="2577350" y="6509975"/>
            <a:ext cx="5207400" cy="347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000">
                <a:solidFill>
                  <a:srgbClr val="3D3D3D"/>
                </a:solidFill>
                <a:highlight>
                  <a:srgbClr val="FFFFFF"/>
                </a:highlight>
              </a:rPr>
              <a:t>Video of Skobreen Surge, Svalbard. Taken by Kristensen and Benn, 2012  </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96" name="Google Shape;96;p18"/>
          <p:cNvSpPr txBox="1"/>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Example of a Surge</a:t>
            </a:r>
            <a:endParaRPr sz="4400">
              <a:solidFill>
                <a:srgbClr val="6D9EEB"/>
              </a:solidFill>
              <a:latin typeface="Calibri"/>
              <a:ea typeface="Calibri"/>
              <a:cs typeface="Calibri"/>
              <a:sym typeface="Calibri"/>
            </a:endParaRPr>
          </a:p>
        </p:txBody>
      </p:sp>
      <p:pic>
        <p:nvPicPr>
          <p:cNvPr id="97" name="Google Shape;97;p18"/>
          <p:cNvPicPr preferRelativeResize="0"/>
          <p:nvPr/>
        </p:nvPicPr>
        <p:blipFill>
          <a:blip r:embed="rId4">
            <a:alphaModFix/>
          </a:blip>
          <a:stretch>
            <a:fillRect/>
          </a:stretch>
        </p:blipFill>
        <p:spPr>
          <a:xfrm>
            <a:off x="407250" y="1495700"/>
            <a:ext cx="2824067" cy="4862375"/>
          </a:xfrm>
          <a:prstGeom prst="rect">
            <a:avLst/>
          </a:prstGeom>
          <a:noFill/>
          <a:ln>
            <a:noFill/>
          </a:ln>
        </p:spPr>
      </p:pic>
      <p:pic>
        <p:nvPicPr>
          <p:cNvPr id="98" name="Google Shape;98;p18"/>
          <p:cNvPicPr preferRelativeResize="0"/>
          <p:nvPr/>
        </p:nvPicPr>
        <p:blipFill>
          <a:blip r:embed="rId5">
            <a:alphaModFix/>
          </a:blip>
          <a:stretch>
            <a:fillRect/>
          </a:stretch>
        </p:blipFill>
        <p:spPr>
          <a:xfrm>
            <a:off x="5897542" y="1495700"/>
            <a:ext cx="2824067" cy="4862375"/>
          </a:xfrm>
          <a:prstGeom prst="rect">
            <a:avLst/>
          </a:prstGeom>
          <a:noFill/>
          <a:ln>
            <a:noFill/>
          </a:ln>
        </p:spPr>
      </p:pic>
      <p:sp>
        <p:nvSpPr>
          <p:cNvPr id="99" name="Google Shape;99;p18"/>
          <p:cNvSpPr txBox="1"/>
          <p:nvPr/>
        </p:nvSpPr>
        <p:spPr>
          <a:xfrm>
            <a:off x="3452175" y="1610250"/>
            <a:ext cx="2201100" cy="1818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GB"/>
              <a:t>Left: Satellite image of Morsnevbreen glacier, Svalbard, May 2016. </a:t>
            </a:r>
            <a:br>
              <a:rPr lang="en-GB"/>
            </a:br>
            <a:br>
              <a:rPr lang="en-GB"/>
            </a:br>
            <a:br>
              <a:rPr lang="en-GB"/>
            </a:br>
            <a:r>
              <a:rPr lang="en-GB"/>
              <a:t>Right: Satellite image of Morsnevbreen glacier, Svalbard, December 2017.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rPr lang="en-GB" sz="1000"/>
              <a:t>Images from R.Jones, University of St Andrews. </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19"/>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05" name="Google Shape;105;p19"/>
          <p:cNvSpPr txBox="1"/>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Where Do They Occur?</a:t>
            </a:r>
            <a:endParaRPr sz="4400">
              <a:solidFill>
                <a:srgbClr val="6D9EEB"/>
              </a:solidFill>
              <a:latin typeface="Calibri"/>
              <a:ea typeface="Calibri"/>
              <a:cs typeface="Calibri"/>
              <a:sym typeface="Calibri"/>
            </a:endParaRPr>
          </a:p>
        </p:txBody>
      </p:sp>
      <p:sp>
        <p:nvSpPr>
          <p:cNvPr id="106" name="Google Shape;106;p19"/>
          <p:cNvSpPr txBox="1"/>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p>
            <a:pPr indent="-406400" lvl="0" marL="457200" rtl="0">
              <a:lnSpc>
                <a:spcPct val="90000"/>
              </a:lnSpc>
              <a:spcBef>
                <a:spcPts val="1000"/>
              </a:spcBef>
              <a:spcAft>
                <a:spcPts val="0"/>
              </a:spcAft>
              <a:buSzPts val="2800"/>
              <a:buFont typeface="Calibri"/>
              <a:buChar char="●"/>
            </a:pPr>
            <a:r>
              <a:rPr lang="en-GB" sz="2800">
                <a:latin typeface="Calibri"/>
                <a:ea typeface="Calibri"/>
                <a:cs typeface="Calibri"/>
                <a:sym typeface="Calibri"/>
              </a:rPr>
              <a:t>Not all glaciers in the world surge, as certain conditions are required </a:t>
            </a:r>
            <a:br>
              <a:rPr lang="en-GB" sz="2800">
                <a:latin typeface="Calibri"/>
                <a:ea typeface="Calibri"/>
                <a:cs typeface="Calibri"/>
                <a:sym typeface="Calibri"/>
              </a:rPr>
            </a:br>
            <a:endParaRPr sz="2800">
              <a:latin typeface="Calibri"/>
              <a:ea typeface="Calibri"/>
              <a:cs typeface="Calibri"/>
              <a:sym typeface="Calibri"/>
            </a:endParaRPr>
          </a:p>
          <a:p>
            <a:pPr indent="-406400" lvl="0" marL="457200" rtl="0">
              <a:lnSpc>
                <a:spcPct val="90000"/>
              </a:lnSpc>
              <a:spcBef>
                <a:spcPts val="0"/>
              </a:spcBef>
              <a:spcAft>
                <a:spcPts val="0"/>
              </a:spcAft>
              <a:buSzPts val="2800"/>
              <a:buFont typeface="Calibri"/>
              <a:buChar char="●"/>
            </a:pPr>
            <a:r>
              <a:rPr lang="en-GB" sz="2800">
                <a:latin typeface="Calibri"/>
                <a:ea typeface="Calibri"/>
                <a:cs typeface="Calibri"/>
                <a:sym typeface="Calibri"/>
              </a:rPr>
              <a:t>It is estimated that only </a:t>
            </a:r>
            <a:r>
              <a:rPr lang="en-GB" sz="2800">
                <a:solidFill>
                  <a:srgbClr val="6D9EEB"/>
                </a:solidFill>
                <a:latin typeface="Calibri"/>
                <a:ea typeface="Calibri"/>
                <a:cs typeface="Calibri"/>
                <a:sym typeface="Calibri"/>
              </a:rPr>
              <a:t>~1%</a:t>
            </a:r>
            <a:r>
              <a:rPr lang="en-GB" sz="2800">
                <a:latin typeface="Calibri"/>
                <a:ea typeface="Calibri"/>
                <a:cs typeface="Calibri"/>
                <a:sym typeface="Calibri"/>
              </a:rPr>
              <a:t> of the global glacier population are of surge-type</a:t>
            </a:r>
            <a:br>
              <a:rPr lang="en-GB" sz="2800">
                <a:latin typeface="Calibri"/>
                <a:ea typeface="Calibri"/>
                <a:cs typeface="Calibri"/>
                <a:sym typeface="Calibri"/>
              </a:rPr>
            </a:br>
            <a:endParaRPr sz="2800">
              <a:latin typeface="Calibri"/>
              <a:ea typeface="Calibri"/>
              <a:cs typeface="Calibri"/>
              <a:sym typeface="Calibri"/>
            </a:endParaRPr>
          </a:p>
          <a:p>
            <a:pPr indent="-406400" lvl="0" marL="457200" rtl="0">
              <a:lnSpc>
                <a:spcPct val="90000"/>
              </a:lnSpc>
              <a:spcBef>
                <a:spcPts val="0"/>
              </a:spcBef>
              <a:spcAft>
                <a:spcPts val="0"/>
              </a:spcAft>
              <a:buSzPts val="2800"/>
              <a:buFont typeface="Calibri"/>
              <a:buChar char="●"/>
            </a:pPr>
            <a:r>
              <a:rPr lang="en-GB" sz="2800">
                <a:latin typeface="Calibri"/>
                <a:ea typeface="Calibri"/>
                <a:cs typeface="Calibri"/>
                <a:sym typeface="Calibri"/>
              </a:rPr>
              <a:t>Surge-type glaciers are clustered within specific glaciated regions within the world </a:t>
            </a:r>
            <a:endParaRPr sz="28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20"/>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12" name="Google Shape;112;p20"/>
          <p:cNvSpPr txBox="1"/>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Where Do They Occur? </a:t>
            </a:r>
            <a:endParaRPr sz="4400">
              <a:solidFill>
                <a:srgbClr val="6D9EEB"/>
              </a:solidFill>
              <a:latin typeface="Calibri"/>
              <a:ea typeface="Calibri"/>
              <a:cs typeface="Calibri"/>
              <a:sym typeface="Calibri"/>
            </a:endParaRPr>
          </a:p>
        </p:txBody>
      </p:sp>
      <p:pic>
        <p:nvPicPr>
          <p:cNvPr id="113" name="Google Shape;113;p20"/>
          <p:cNvPicPr preferRelativeResize="0"/>
          <p:nvPr/>
        </p:nvPicPr>
        <p:blipFill>
          <a:blip r:embed="rId4">
            <a:alphaModFix/>
          </a:blip>
          <a:stretch>
            <a:fillRect/>
          </a:stretch>
        </p:blipFill>
        <p:spPr>
          <a:xfrm>
            <a:off x="693963" y="1413300"/>
            <a:ext cx="7756080" cy="4862374"/>
          </a:xfrm>
          <a:prstGeom prst="rect">
            <a:avLst/>
          </a:prstGeom>
          <a:noFill/>
          <a:ln>
            <a:noFill/>
          </a:ln>
        </p:spPr>
      </p:pic>
      <p:sp>
        <p:nvSpPr>
          <p:cNvPr id="114" name="Google Shape;114;p20"/>
          <p:cNvSpPr txBox="1"/>
          <p:nvPr/>
        </p:nvSpPr>
        <p:spPr>
          <a:xfrm>
            <a:off x="3242650" y="6275675"/>
            <a:ext cx="5207400" cy="347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000">
                <a:solidFill>
                  <a:srgbClr val="3D3D3D"/>
                </a:solidFill>
                <a:highlight>
                  <a:srgbClr val="FFFFFF"/>
                </a:highlight>
              </a:rPr>
              <a:t>Map of Normal Glaciers (Blue) and Surge-Type Glaciers (Pink). Sevestre and Benn, 2015</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id="119" name="Google Shape;119;p21"/>
          <p:cNvPicPr preferRelativeResize="0"/>
          <p:nvPr/>
        </p:nvPicPr>
        <p:blipFill>
          <a:blip r:embed="rId3">
            <a:alphaModFix/>
          </a:blip>
          <a:stretch>
            <a:fillRect/>
          </a:stretch>
        </p:blipFill>
        <p:spPr>
          <a:xfrm>
            <a:off x="6556650" y="-9"/>
            <a:ext cx="2587360" cy="1161508"/>
          </a:xfrm>
          <a:prstGeom prst="rect">
            <a:avLst/>
          </a:prstGeom>
          <a:noFill/>
          <a:ln>
            <a:noFill/>
          </a:ln>
        </p:spPr>
      </p:pic>
      <p:sp>
        <p:nvSpPr>
          <p:cNvPr id="120" name="Google Shape;120;p21"/>
          <p:cNvSpPr txBox="1"/>
          <p:nvPr/>
        </p:nvSpPr>
        <p:spPr>
          <a:xfrm>
            <a:off x="628650" y="367775"/>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What Happens To A </a:t>
            </a:r>
            <a:endParaRPr sz="4400">
              <a:solidFill>
                <a:srgbClr val="6D9EEB"/>
              </a:solidFill>
              <a:latin typeface="Calibri"/>
              <a:ea typeface="Calibri"/>
              <a:cs typeface="Calibri"/>
              <a:sym typeface="Calibri"/>
            </a:endParaRPr>
          </a:p>
          <a:p>
            <a:pPr indent="0" lvl="0" marL="0" rtl="0" algn="ctr">
              <a:lnSpc>
                <a:spcPct val="90000"/>
              </a:lnSpc>
              <a:spcBef>
                <a:spcPts val="0"/>
              </a:spcBef>
              <a:spcAft>
                <a:spcPts val="0"/>
              </a:spcAft>
              <a:buNone/>
            </a:pPr>
            <a:r>
              <a:rPr lang="en-GB" sz="4400">
                <a:solidFill>
                  <a:srgbClr val="6D9EEB"/>
                </a:solidFill>
                <a:latin typeface="Calibri"/>
                <a:ea typeface="Calibri"/>
                <a:cs typeface="Calibri"/>
                <a:sym typeface="Calibri"/>
              </a:rPr>
              <a:t>Glacier When It Surges?</a:t>
            </a:r>
            <a:endParaRPr sz="4400">
              <a:solidFill>
                <a:srgbClr val="6D9EEB"/>
              </a:solidFill>
              <a:latin typeface="Calibri"/>
              <a:ea typeface="Calibri"/>
              <a:cs typeface="Calibri"/>
              <a:sym typeface="Calibri"/>
            </a:endParaRPr>
          </a:p>
        </p:txBody>
      </p:sp>
      <p:sp>
        <p:nvSpPr>
          <p:cNvPr id="121" name="Google Shape;121;p21"/>
          <p:cNvSpPr txBox="1"/>
          <p:nvPr/>
        </p:nvSpPr>
        <p:spPr>
          <a:xfrm>
            <a:off x="628650" y="1825625"/>
            <a:ext cx="7886700" cy="2539800"/>
          </a:xfrm>
          <a:prstGeom prst="rect">
            <a:avLst/>
          </a:prstGeom>
          <a:noFill/>
          <a:ln>
            <a:noFill/>
          </a:ln>
        </p:spPr>
        <p:txBody>
          <a:bodyPr anchorCtr="0" anchor="t" bIns="45700" lIns="91425" spcFirstLastPara="1" rIns="91425" wrap="square" tIns="45700">
            <a:noAutofit/>
          </a:bodyPr>
          <a:lstStyle/>
          <a:p>
            <a:pPr indent="-406400" lvl="0" marL="457200" rtl="0">
              <a:lnSpc>
                <a:spcPct val="90000"/>
              </a:lnSpc>
              <a:spcBef>
                <a:spcPts val="1000"/>
              </a:spcBef>
              <a:spcAft>
                <a:spcPts val="0"/>
              </a:spcAft>
              <a:buSzPts val="2800"/>
              <a:buFont typeface="Calibri"/>
              <a:buChar char="●"/>
            </a:pPr>
            <a:r>
              <a:rPr lang="en-GB" sz="2800">
                <a:latin typeface="Calibri"/>
                <a:ea typeface="Calibri"/>
                <a:cs typeface="Calibri"/>
                <a:sym typeface="Calibri"/>
              </a:rPr>
              <a:t>Rapid </a:t>
            </a:r>
            <a:r>
              <a:rPr lang="en-GB" sz="2800">
                <a:solidFill>
                  <a:srgbClr val="6D9EEB"/>
                </a:solidFill>
                <a:latin typeface="Calibri"/>
                <a:ea typeface="Calibri"/>
                <a:cs typeface="Calibri"/>
                <a:sym typeface="Calibri"/>
              </a:rPr>
              <a:t>Speed Up</a:t>
            </a:r>
            <a:br>
              <a:rPr lang="en-GB" sz="2800">
                <a:latin typeface="Calibri"/>
                <a:ea typeface="Calibri"/>
                <a:cs typeface="Calibri"/>
                <a:sym typeface="Calibri"/>
              </a:rPr>
            </a:br>
            <a:endParaRPr sz="2800">
              <a:latin typeface="Calibri"/>
              <a:ea typeface="Calibri"/>
              <a:cs typeface="Calibri"/>
              <a:sym typeface="Calibri"/>
            </a:endParaRPr>
          </a:p>
          <a:p>
            <a:pPr indent="-406400" lvl="0" marL="457200" rtl="0">
              <a:lnSpc>
                <a:spcPct val="90000"/>
              </a:lnSpc>
              <a:spcBef>
                <a:spcPts val="0"/>
              </a:spcBef>
              <a:spcAft>
                <a:spcPts val="0"/>
              </a:spcAft>
              <a:buSzPts val="2800"/>
              <a:buFont typeface="Calibri"/>
              <a:buChar char="●"/>
            </a:pPr>
            <a:r>
              <a:rPr lang="en-GB" sz="2800">
                <a:latin typeface="Calibri"/>
                <a:ea typeface="Calibri"/>
                <a:cs typeface="Calibri"/>
                <a:sym typeface="Calibri"/>
              </a:rPr>
              <a:t>Terminus (the “end” of the glacier) can </a:t>
            </a:r>
            <a:r>
              <a:rPr lang="en-GB" sz="2800">
                <a:solidFill>
                  <a:srgbClr val="6D9EEB"/>
                </a:solidFill>
                <a:latin typeface="Calibri"/>
                <a:ea typeface="Calibri"/>
                <a:cs typeface="Calibri"/>
                <a:sym typeface="Calibri"/>
              </a:rPr>
              <a:t>advance</a:t>
            </a:r>
            <a:r>
              <a:rPr lang="en-GB" sz="2800">
                <a:latin typeface="Calibri"/>
                <a:ea typeface="Calibri"/>
                <a:cs typeface="Calibri"/>
                <a:sym typeface="Calibri"/>
              </a:rPr>
              <a:t> by kilometers  </a:t>
            </a:r>
            <a:endParaRPr sz="2800">
              <a:latin typeface="Calibri"/>
              <a:ea typeface="Calibri"/>
              <a:cs typeface="Calibri"/>
              <a:sym typeface="Calibri"/>
            </a:endParaRPr>
          </a:p>
          <a:p>
            <a:pPr indent="0" lvl="0" marL="0" rtl="0">
              <a:lnSpc>
                <a:spcPct val="90000"/>
              </a:lnSpc>
              <a:spcBef>
                <a:spcPts val="1000"/>
              </a:spcBef>
              <a:spcAft>
                <a:spcPts val="0"/>
              </a:spcAft>
              <a:buNone/>
            </a:pPr>
            <a:r>
              <a:t/>
            </a:r>
            <a:endParaRPr sz="2800">
              <a:latin typeface="Calibri"/>
              <a:ea typeface="Calibri"/>
              <a:cs typeface="Calibri"/>
              <a:sym typeface="Calibri"/>
            </a:endParaRPr>
          </a:p>
          <a:p>
            <a:pPr indent="0" lvl="0" marL="0" rtl="0">
              <a:lnSpc>
                <a:spcPct val="90000"/>
              </a:lnSpc>
              <a:spcBef>
                <a:spcPts val="1000"/>
              </a:spcBef>
              <a:spcAft>
                <a:spcPts val="0"/>
              </a:spcAft>
              <a:buNone/>
            </a:pPr>
            <a:r>
              <a:t/>
            </a:r>
            <a:endParaRPr i="1" sz="2800">
              <a:latin typeface="Calibri"/>
              <a:ea typeface="Calibri"/>
              <a:cs typeface="Calibri"/>
              <a:sym typeface="Calibri"/>
            </a:endParaRPr>
          </a:p>
        </p:txBody>
      </p:sp>
      <p:pic>
        <p:nvPicPr>
          <p:cNvPr id="122" name="Google Shape;122;p21"/>
          <p:cNvPicPr preferRelativeResize="0"/>
          <p:nvPr/>
        </p:nvPicPr>
        <p:blipFill>
          <a:blip r:embed="rId4">
            <a:alphaModFix/>
          </a:blip>
          <a:stretch>
            <a:fillRect/>
          </a:stretch>
        </p:blipFill>
        <p:spPr>
          <a:xfrm>
            <a:off x="628650" y="3729200"/>
            <a:ext cx="7886698" cy="2827755"/>
          </a:xfrm>
          <a:prstGeom prst="rect">
            <a:avLst/>
          </a:prstGeom>
          <a:noFill/>
          <a:ln>
            <a:noFill/>
          </a:ln>
        </p:spPr>
      </p:pic>
      <p:sp>
        <p:nvSpPr>
          <p:cNvPr id="123" name="Google Shape;123;p21"/>
          <p:cNvSpPr txBox="1"/>
          <p:nvPr/>
        </p:nvSpPr>
        <p:spPr>
          <a:xfrm>
            <a:off x="2015700" y="6510600"/>
            <a:ext cx="6434100" cy="347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000">
                <a:solidFill>
                  <a:srgbClr val="3D3D3D"/>
                </a:solidFill>
                <a:highlight>
                  <a:srgbClr val="FFFFFF"/>
                </a:highlight>
              </a:rPr>
              <a:t>Satellite velocity maps of Aavatsmarkbreen, Svalbard, during a surge. A. Luckman. University of Swansea. </a:t>
            </a:r>
            <a:endParaRPr sz="1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