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antarctica.gov.au/science/cool-science/2011/bedrock-map-reveals-ice-free-antarctica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orum.arctic-sea-ice.net/index.php?topic=874.100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https://www.businessinsider.com.au/nasa-west-antarctic-ice-sheet-results-2014-5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d35f525a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dd35f525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2575" lvl="0" marL="457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0"/>
              <a:buChar char="-"/>
            </a:pPr>
            <a:r>
              <a:rPr lang="en-GB" sz="850">
                <a:solidFill>
                  <a:schemeClr val="dk1"/>
                </a:solidFill>
              </a:rPr>
              <a:t>Source: </a:t>
            </a:r>
            <a:r>
              <a:rPr lang="en-GB" sz="850" u="sng">
                <a:solidFill>
                  <a:schemeClr val="hlink"/>
                </a:solidFill>
                <a:hlinkClick r:id="rId2"/>
              </a:rPr>
              <a:t>http://www.antarctica.gov.au/science/cool-science/2011/bedrock-map-reveals-ice-free-antarctica</a:t>
            </a:r>
            <a:r>
              <a:rPr lang="en-GB" sz="850">
                <a:solidFill>
                  <a:schemeClr val="dk1"/>
                </a:solidFill>
              </a:rPr>
              <a:t> </a:t>
            </a:r>
            <a:endParaRPr sz="850">
              <a:solidFill>
                <a:schemeClr val="dk1"/>
              </a:solidFill>
            </a:endParaRPr>
          </a:p>
          <a:p>
            <a:pPr indent="0" lvl="0" marL="0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c698b850_0_2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dc698b85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The AIS has a sea level equivalent of ~57m; the WAIS contains ~14% of this, generating concerns for future sea level rise  </a:t>
            </a:r>
            <a:endParaRPr sz="9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9cb02ae6_1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f9cb02ae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9cb02ae6_1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f9cb02ae6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f9cb02ae6_1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f9cb02ae6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f9cb02ae6_1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f9cb02ae6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9cb02ae6_1_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9cb02ae6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f9cb02ae6_1_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f9cb02ae6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f9cb02ae6_1_1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f9cb02ae6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f9cb02ae6_1_10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f9cb02ae6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8de67860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e8de6786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50">
              <a:solidFill>
                <a:srgbClr val="AAAAAA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d35f525a_0_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dd35f525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e8de67860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e8de6786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8de67860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8de6786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The figure displays an initially stable position with the grounding-line located on bedrock sill, sloping down towards the coast (Weertman, 1974). 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Here, ice flux at the grounding-line equals total upstream accumulation.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If a perturbation, for example the incursion of circumpolar deep water (CDW) or changes in ice thickness (Benn and Evans, 2010) is applied at the grounding-line, basal melting will result. </a:t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The image shows CDW making contact with the ice sheet from below </a:t>
            </a:r>
            <a:endParaRPr sz="800">
              <a:solidFill>
                <a:schemeClr val="dk1"/>
              </a:solidFill>
            </a:endParaRPr>
          </a:p>
          <a:p>
            <a:pPr indent="-279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As this CDW is relatively warm, heat is transferred to the bed of the glacier</a:t>
            </a:r>
            <a:endParaRPr sz="800">
              <a:solidFill>
                <a:schemeClr val="dk1"/>
              </a:solidFill>
            </a:endParaRPr>
          </a:p>
          <a:p>
            <a:pPr indent="-279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This leads to basal melting at the grounding line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Subsequently, the ice-shelf thins and speeds up as a result of reduced buttressing effect</a:t>
            </a:r>
            <a:endParaRPr sz="800">
              <a:solidFill>
                <a:schemeClr val="dk1"/>
              </a:solidFill>
            </a:endParaRPr>
          </a:p>
          <a:p>
            <a:pPr indent="-279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This paves the way for an increased ice flux through an increase in the breakaway of icebergs; a process called ‘calving’ </a:t>
            </a:r>
            <a:endParaRPr sz="800">
              <a:solidFill>
                <a:schemeClr val="dk1"/>
              </a:solidFill>
            </a:endParaRPr>
          </a:p>
          <a:p>
            <a:pPr indent="-2794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This ultimately causes the grounding-line to retreat down the slope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Image source: Hanna, E., Navarro, F. J., Pattyn, F. Domingues, C. M., Fettweis, X., Ivins, E. R., Nicholls, R. J.,        Ritz, C., Smith, B., Tulaczyk, S., Whitehouse, P. L. and Zwally, H. J. 2013. Ice-Sheet mass balance and climate change. </a:t>
            </a:r>
            <a:r>
              <a:rPr i="1" lang="en-GB" sz="800">
                <a:solidFill>
                  <a:schemeClr val="dk1"/>
                </a:solidFill>
              </a:rPr>
              <a:t>Nature</a:t>
            </a:r>
            <a:r>
              <a:rPr lang="en-GB" sz="800">
                <a:solidFill>
                  <a:schemeClr val="dk1"/>
                </a:solidFill>
              </a:rPr>
              <a:t>.</a:t>
            </a:r>
            <a:r>
              <a:rPr b="1" lang="en-GB" sz="800">
                <a:solidFill>
                  <a:schemeClr val="dk1"/>
                </a:solidFill>
              </a:rPr>
              <a:t>498</a:t>
            </a:r>
            <a:r>
              <a:rPr lang="en-GB" sz="800">
                <a:solidFill>
                  <a:schemeClr val="dk1"/>
                </a:solidFill>
              </a:rPr>
              <a:t>, pp.51-57.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c698b850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c698b85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Now, the grounding-line is located on a retrograde slope – creating an unstable situation where the ice column at the grounding-line is thicker than before.</a:t>
            </a:r>
            <a:endParaRPr sz="800">
              <a:solidFill>
                <a:schemeClr val="dk1"/>
              </a:solidFill>
            </a:endParaRPr>
          </a:p>
          <a:p>
            <a:pPr indent="-279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As thicker ice is associated with higher ice flux, the grounding line is forced to retreat further inland </a:t>
            </a:r>
            <a:endParaRPr sz="800">
              <a:solidFill>
                <a:schemeClr val="dk1"/>
              </a:solidFill>
            </a:endParaRPr>
          </a:p>
          <a:p>
            <a:pPr indent="-2667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Char char="-"/>
            </a:pPr>
            <a:r>
              <a:rPr lang="en-GB" sz="600">
                <a:solidFill>
                  <a:schemeClr val="dk1"/>
                </a:solidFill>
              </a:rPr>
              <a:t>Weertman (1974) demonstrated that ice flux at the grounding-line is dependent on the ice thickness there; thus, the thicker ice column leads to greater ice flux, outpacing upstream accumulation, forcing the grounding-line to retreat (</a:t>
            </a:r>
            <a:r>
              <a:rPr i="1" lang="en-GB" sz="600">
                <a:solidFill>
                  <a:schemeClr val="dk1"/>
                </a:solidFill>
              </a:rPr>
              <a:t>ibid</a:t>
            </a:r>
            <a:r>
              <a:rPr lang="en-GB" sz="600">
                <a:solidFill>
                  <a:schemeClr val="dk1"/>
                </a:solidFill>
              </a:rPr>
              <a:t>.).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-2794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Enhanced thinning and the associated increase of ice flux to the ocean will continue until a new stable position is reached </a:t>
            </a:r>
            <a:endParaRPr sz="8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</a:rPr>
              <a:t>Image source: Hanna, E., Navarro, F. J., Pattyn, F. Domingues, C. M., Fettweis, X., Ivins, E. R., Nicholls, R. J.,        Ritz, C., Smith, B., Tulaczyk, S., Whitehouse, P. L. and Zwally, H. J. 2013. Ice-Sheet mass balance and climate change. </a:t>
            </a:r>
            <a:r>
              <a:rPr i="1" lang="en-GB" sz="800">
                <a:solidFill>
                  <a:schemeClr val="dk1"/>
                </a:solidFill>
              </a:rPr>
              <a:t>Nature</a:t>
            </a:r>
            <a:r>
              <a:rPr lang="en-GB" sz="800">
                <a:solidFill>
                  <a:schemeClr val="dk1"/>
                </a:solidFill>
              </a:rPr>
              <a:t>.</a:t>
            </a:r>
            <a:r>
              <a:rPr b="1" lang="en-GB" sz="800">
                <a:solidFill>
                  <a:schemeClr val="dk1"/>
                </a:solidFill>
              </a:rPr>
              <a:t>498</a:t>
            </a:r>
            <a:r>
              <a:rPr lang="en-GB" sz="800">
                <a:solidFill>
                  <a:schemeClr val="dk1"/>
                </a:solidFill>
              </a:rPr>
              <a:t>, pp.51-57. 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c698b850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c698b8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This initiates a positive feedback system where grounding line retreat only stops when a new stable position is reached</a:t>
            </a:r>
            <a:endParaRPr sz="800">
              <a:solidFill>
                <a:schemeClr val="dk1"/>
              </a:solidFill>
            </a:endParaRPr>
          </a:p>
          <a:p>
            <a:pPr indent="-279400" lvl="1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E.g. a bedrock high or a pinning point where ice flux at the grounding line and upstream accumulation match again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c698b850_0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dc698b85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-"/>
            </a:pPr>
            <a:r>
              <a:rPr lang="en-GB" sz="800">
                <a:solidFill>
                  <a:schemeClr val="dk1"/>
                </a:solidFill>
              </a:rPr>
              <a:t>This </a:t>
            </a:r>
            <a:r>
              <a:rPr lang="en-GB" sz="800">
                <a:solidFill>
                  <a:schemeClr val="dk1"/>
                </a:solidFill>
              </a:rPr>
              <a:t>new stable position could a bedrock high or a </a:t>
            </a:r>
            <a:r>
              <a:rPr i="1" lang="en-GB" sz="800">
                <a:solidFill>
                  <a:schemeClr val="dk1"/>
                </a:solidFill>
              </a:rPr>
              <a:t>pinning point</a:t>
            </a:r>
            <a:r>
              <a:rPr lang="en-GB" sz="800">
                <a:solidFill>
                  <a:schemeClr val="dk1"/>
                </a:solidFill>
              </a:rPr>
              <a:t>, for example, where ice flux at the grounding line and upstream accumulation match again </a:t>
            </a:r>
            <a:endParaRPr sz="800">
              <a:solidFill>
                <a:schemeClr val="dk1"/>
              </a:solidFill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</a:rPr>
              <a:t>Image source: </a:t>
            </a:r>
            <a:r>
              <a:rPr lang="en-GB" sz="800" u="sng">
                <a:solidFill>
                  <a:schemeClr val="hlink"/>
                </a:solidFill>
                <a:hlinkClick r:id="rId2"/>
              </a:rPr>
              <a:t>https://forum.arctic-sea-ice.net/index.php?topic=874.100</a:t>
            </a:r>
            <a:r>
              <a:rPr lang="en-GB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c698b850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dc698b85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c698b850_0_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c698b85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00300" y="2351650"/>
            <a:ext cx="2802600" cy="648600"/>
          </a:xfrm>
          <a:prstGeom prst="rect">
            <a:avLst/>
          </a:prstGeom>
          <a:solidFill>
            <a:srgbClr val="6B6B6B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54575" y="3000250"/>
            <a:ext cx="3449400" cy="648600"/>
          </a:xfrm>
          <a:prstGeom prst="rect">
            <a:avLst/>
          </a:prstGeom>
          <a:solidFill>
            <a:srgbClr val="6B6B6B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861825" y="3648850"/>
            <a:ext cx="2802600" cy="730200"/>
          </a:xfrm>
          <a:prstGeom prst="rect">
            <a:avLst/>
          </a:prstGeom>
          <a:solidFill>
            <a:srgbClr val="6B6B6B">
              <a:alpha val="35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10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300" y="1117838"/>
            <a:ext cx="5050725" cy="46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7750" y="3048725"/>
            <a:ext cx="4121100" cy="14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600">
                <a:latin typeface="Calibri"/>
                <a:ea typeface="Calibri"/>
                <a:cs typeface="Calibri"/>
                <a:sym typeface="Calibri"/>
              </a:rPr>
              <a:t>Marine Ice Sheet Instability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-155500" y="2212175"/>
            <a:ext cx="45876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4400"/>
              <a:t>Glaciology</a:t>
            </a:r>
            <a:r>
              <a:rPr i="1" lang="en-GB" sz="4400">
                <a:solidFill>
                  <a:schemeClr val="lt1"/>
                </a:solidFill>
              </a:rPr>
              <a:t> </a:t>
            </a:r>
            <a:endParaRPr i="1" sz="4400">
              <a:solidFill>
                <a:schemeClr val="l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00" y="5977575"/>
            <a:ext cx="9150797" cy="8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The EAIS rests mainly on land, so it is more stable </a:t>
            </a:r>
            <a:endParaRPr sz="20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BUT, the WAIS is thought to be unstable as it rests on beds below sea level with retrograde slopes 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C78D8"/>
                </a:solidFill>
              </a:rPr>
              <a:t>Why does it matter?</a:t>
            </a:r>
            <a:endParaRPr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524100" y="4004150"/>
            <a:ext cx="31365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Land cover of the Antarctic Ice Sheet, showing upland areas in red and lowland in blue. </a:t>
            </a:r>
            <a:br>
              <a:rPr lang="en-GB" sz="1600"/>
            </a:br>
            <a:br>
              <a:rPr lang="en-GB" sz="1600"/>
            </a:br>
            <a:r>
              <a:rPr lang="en-GB" sz="1600"/>
              <a:t>The West Antarctic Ice Sheet is seen to be a deep hollow, meaning it is unstable. 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600"/>
            </a:br>
            <a:r>
              <a:rPr lang="en-GB" sz="1600"/>
              <a:t>			</a:t>
            </a:r>
            <a:r>
              <a:rPr i="1" lang="en-GB" sz="1600"/>
              <a:t>antarctica.gov.au</a:t>
            </a:r>
            <a:endParaRPr i="1" sz="160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5550" y="3429001"/>
            <a:ext cx="4799826" cy="3229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5143500" y="4819125"/>
            <a:ext cx="926700" cy="763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7" name="Google Shape;137;p22"/>
          <p:cNvCxnSpPr>
            <a:endCxn id="136" idx="2"/>
          </p:cNvCxnSpPr>
          <p:nvPr/>
        </p:nvCxnSpPr>
        <p:spPr>
          <a:xfrm flipH="1" rot="10800000">
            <a:off x="3672300" y="5200875"/>
            <a:ext cx="1471200" cy="23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C78D8"/>
                </a:solidFill>
              </a:rPr>
              <a:t>Why does it matter?</a:t>
            </a:r>
            <a:endParaRPr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311700" y="1742700"/>
            <a:ext cx="8520600" cy="39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The bed of the WAIS gets deeper further inland, creating a vulnerable </a:t>
            </a:r>
            <a:r>
              <a:rPr lang="en-GB" sz="2000">
                <a:solidFill>
                  <a:srgbClr val="000000"/>
                </a:solidFill>
              </a:rPr>
              <a:t>situation</a:t>
            </a:r>
            <a:r>
              <a:rPr lang="en-GB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This instability is occurring at Thwaites glacier, generating concerns regarding sea level rise 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-GB" sz="1800">
                <a:solidFill>
                  <a:srgbClr val="000000"/>
                </a:solidFill>
              </a:rPr>
              <a:t>Limited SLR potential from Thwaites (&lt;1m) </a:t>
            </a:r>
            <a:endParaRPr sz="1800">
              <a:solidFill>
                <a:srgbClr val="000000"/>
              </a:solidFill>
            </a:endParaRP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</a:pPr>
            <a:r>
              <a:rPr lang="en-GB" sz="1600">
                <a:solidFill>
                  <a:srgbClr val="000000"/>
                </a:solidFill>
              </a:rPr>
              <a:t>BUT, </a:t>
            </a:r>
            <a:r>
              <a:rPr lang="en-GB" sz="1600">
                <a:solidFill>
                  <a:srgbClr val="000000"/>
                </a:solidFill>
              </a:rPr>
              <a:t> is generating concern given that Thwaites is deemed the ‘</a:t>
            </a:r>
            <a:r>
              <a:rPr i="1" lang="en-GB" sz="1600">
                <a:solidFill>
                  <a:srgbClr val="000000"/>
                </a:solidFill>
              </a:rPr>
              <a:t>plug</a:t>
            </a:r>
            <a:r>
              <a:rPr lang="en-GB" sz="1600">
                <a:solidFill>
                  <a:srgbClr val="000000"/>
                </a:solidFill>
              </a:rPr>
              <a:t>’ of the WAIS and thus the AIS (total of ~57m SLR potential)</a:t>
            </a:r>
            <a:endParaRPr sz="16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799" y="5066478"/>
            <a:ext cx="1943200" cy="12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</a:rPr>
              <a:t>True or False </a:t>
            </a:r>
            <a:endParaRPr sz="4400">
              <a:solidFill>
                <a:srgbClr val="6D9EEB"/>
              </a:solidFill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The position of a grounding line plays a key role in determining the stability of an ice sheet.</a:t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3" name="Google Shape;153;p24"/>
          <p:cNvSpPr txBox="1"/>
          <p:nvPr/>
        </p:nvSpPr>
        <p:spPr>
          <a:xfrm>
            <a:off x="628650" y="40777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True     or     False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</a:rPr>
              <a:t>True or False </a:t>
            </a:r>
            <a:endParaRPr sz="4400">
              <a:solidFill>
                <a:srgbClr val="6D9EEB"/>
              </a:solidFill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The position of a grounding line plays a key role in determining the stability of an ice sheet.</a:t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1" name="Google Shape;161;p25"/>
          <p:cNvSpPr txBox="1"/>
          <p:nvPr/>
        </p:nvSpPr>
        <p:spPr>
          <a:xfrm>
            <a:off x="628650" y="40777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00FF00"/>
                </a:highlight>
              </a:rPr>
              <a:t>True</a:t>
            </a:r>
            <a:r>
              <a:rPr lang="en-GB" sz="2800"/>
              <a:t>     or     </a:t>
            </a:r>
            <a:r>
              <a:rPr lang="en-GB" sz="2800" strike="sngStrike"/>
              <a:t>False</a:t>
            </a:r>
            <a:endParaRPr sz="2800" strike="sngStrik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</a:rPr>
              <a:t>True or False </a:t>
            </a:r>
            <a:endParaRPr sz="4400">
              <a:solidFill>
                <a:srgbClr val="6D9EEB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The Marine Ice Sheet Instability hypothesis suggests that when a marine ice sheet is grounded on land that slopes downwards from the interior of the ice sheet to the coast, the grounding line is unstable. </a:t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9" name="Google Shape;169;p26"/>
          <p:cNvSpPr txBox="1"/>
          <p:nvPr/>
        </p:nvSpPr>
        <p:spPr>
          <a:xfrm>
            <a:off x="628650" y="446877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True     or     False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</a:rPr>
              <a:t>True or False </a:t>
            </a:r>
            <a:endParaRPr sz="4400">
              <a:solidFill>
                <a:srgbClr val="6D9EEB"/>
              </a:solidFill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The Marine Ice Sheet Instability hypothesis suggests that when a marine ice sheet is grounded on land that slopes downwards from the interior of the ice sheet to the coast, the grounding line is unstable. </a:t>
            </a:r>
            <a:endParaRPr sz="24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77" name="Google Shape;177;p27"/>
          <p:cNvSpPr txBox="1"/>
          <p:nvPr/>
        </p:nvSpPr>
        <p:spPr>
          <a:xfrm>
            <a:off x="628650" y="3901150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 strike="sngStrike"/>
              <a:t>True</a:t>
            </a:r>
            <a:r>
              <a:rPr lang="en-GB" sz="2800"/>
              <a:t>     or     </a:t>
            </a:r>
            <a:r>
              <a:rPr lang="en-GB" sz="2800">
                <a:highlight>
                  <a:srgbClr val="00FF00"/>
                </a:highlight>
              </a:rPr>
              <a:t>False</a:t>
            </a:r>
            <a:endParaRPr sz="2800">
              <a:highlight>
                <a:srgbClr val="00FF00"/>
              </a:highlight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00FF00"/>
              </a:highlight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/>
              <a:t>False! It is when the marine ice sheet is grounded on land that slopes downwards from the coast to the interior of the ice sheet that the grounding line is unstable.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</a:rPr>
              <a:t>True or False </a:t>
            </a:r>
            <a:endParaRPr sz="4400">
              <a:solidFill>
                <a:srgbClr val="6D9EEB"/>
              </a:solidFill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Scientists are concerned that Marine Ice Sheet Instability may occur at the </a:t>
            </a:r>
            <a:r>
              <a:rPr i="1" lang="en-GB" sz="2800"/>
              <a:t>East</a:t>
            </a:r>
            <a:r>
              <a:rPr lang="en-GB" sz="2800"/>
              <a:t> Antarctic Ice Sheet.</a:t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85" name="Google Shape;185;p28"/>
          <p:cNvSpPr txBox="1"/>
          <p:nvPr/>
        </p:nvSpPr>
        <p:spPr>
          <a:xfrm>
            <a:off x="628650" y="4074900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True     or     False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</a:rPr>
              <a:t>True or False </a:t>
            </a:r>
            <a:endParaRPr sz="4400">
              <a:solidFill>
                <a:srgbClr val="6D9EEB"/>
              </a:solidFill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Scientists are concerned that Marine Ice Sheet Instability may occur at the </a:t>
            </a:r>
            <a:r>
              <a:rPr i="1" lang="en-GB" sz="2800"/>
              <a:t>East</a:t>
            </a:r>
            <a:r>
              <a:rPr lang="en-GB" sz="2800"/>
              <a:t> Antarctic Ice Sheet.</a:t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93" name="Google Shape;193;p29"/>
          <p:cNvSpPr txBox="1"/>
          <p:nvPr/>
        </p:nvSpPr>
        <p:spPr>
          <a:xfrm>
            <a:off x="628650" y="4074900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 strike="sngStrike"/>
              <a:t>True</a:t>
            </a:r>
            <a:r>
              <a:rPr lang="en-GB" sz="2800"/>
              <a:t>     or     </a:t>
            </a:r>
            <a:r>
              <a:rPr lang="en-GB" sz="2800">
                <a:highlight>
                  <a:srgbClr val="00FF00"/>
                </a:highlight>
              </a:rPr>
              <a:t>False</a:t>
            </a:r>
            <a:endParaRPr sz="2800">
              <a:highlight>
                <a:srgbClr val="00FF00"/>
              </a:highlight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00FF00"/>
              </a:highlight>
            </a:endParaRPr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False! It is the </a:t>
            </a:r>
            <a:r>
              <a:rPr lang="en-GB" sz="2800" u="sng"/>
              <a:t>West</a:t>
            </a:r>
            <a:r>
              <a:rPr lang="en-GB" sz="2800"/>
              <a:t> Antarctic Ice Sheet that scientists are concerned about. </a:t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</a:rPr>
              <a:t>True or False </a:t>
            </a:r>
            <a:endParaRPr sz="4400">
              <a:solidFill>
                <a:srgbClr val="6D9EEB"/>
              </a:solidFill>
            </a:endParaRPr>
          </a:p>
        </p:txBody>
      </p:sp>
      <p:sp>
        <p:nvSpPr>
          <p:cNvPr id="200" name="Google Shape;200;p30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Marine Ice Sheet Instability at the West Antarctic Ice Sheet has the potential to significantly raise global sea level. </a:t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1" name="Google Shape;201;p30"/>
          <p:cNvSpPr txBox="1"/>
          <p:nvPr/>
        </p:nvSpPr>
        <p:spPr>
          <a:xfrm>
            <a:off x="628650" y="4074900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True     or     False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/>
          <p:nvPr/>
        </p:nvSpPr>
        <p:spPr>
          <a:xfrm>
            <a:off x="628650" y="3677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rgbClr val="6D9EEB"/>
                </a:solidFill>
              </a:rPr>
              <a:t>True or False </a:t>
            </a:r>
            <a:endParaRPr sz="4400">
              <a:solidFill>
                <a:srgbClr val="6D9EEB"/>
              </a:solidFill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628650" y="1811225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/>
              <a:t>Marine Ice Sheet Instability at the West Antarctic Ice Sheet has the potential to significantly raise global sea level. </a:t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9" name="Google Shape;209;p31"/>
          <p:cNvSpPr txBox="1"/>
          <p:nvPr/>
        </p:nvSpPr>
        <p:spPr>
          <a:xfrm>
            <a:off x="628650" y="4074900"/>
            <a:ext cx="78867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highlight>
                  <a:srgbClr val="00FF00"/>
                </a:highlight>
              </a:rPr>
              <a:t>True</a:t>
            </a:r>
            <a:r>
              <a:rPr lang="en-GB" sz="2800"/>
              <a:t>     or     </a:t>
            </a:r>
            <a:r>
              <a:rPr lang="en-GB" sz="2800" strike="sngStrike"/>
              <a:t>False</a:t>
            </a:r>
            <a:endParaRPr sz="2800" strike="sng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What is Marine Ice Sheet Instability?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403325" y="1780575"/>
            <a:ext cx="8520600" cy="3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</a:rPr>
              <a:t>To understand MISI, we must first define: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A ‘</a:t>
            </a:r>
            <a:r>
              <a:rPr lang="en-GB" sz="2000">
                <a:solidFill>
                  <a:srgbClr val="1155CC"/>
                </a:solidFill>
              </a:rPr>
              <a:t>marine ice sheet</a:t>
            </a:r>
            <a:r>
              <a:rPr lang="en-GB" sz="2000">
                <a:solidFill>
                  <a:srgbClr val="000000"/>
                </a:solidFill>
              </a:rPr>
              <a:t>’ 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i="1" lang="en-GB" sz="1600">
                <a:solidFill>
                  <a:srgbClr val="000000"/>
                </a:solidFill>
              </a:rPr>
              <a:t>A marine ice sheet is an ice sheet that sits on bedrock below sea level </a:t>
            </a:r>
            <a:endParaRPr i="1" sz="1600">
              <a:solidFill>
                <a:srgbClr val="000000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i="1" lang="en-GB" sz="1600">
                <a:solidFill>
                  <a:srgbClr val="000000"/>
                </a:solidFill>
              </a:rPr>
              <a:t>E.g. the West Antarctic Ice Sheet</a:t>
            </a:r>
            <a:endParaRPr i="1" sz="1600">
              <a:solidFill>
                <a:srgbClr val="000000"/>
              </a:solidFill>
            </a:endParaRPr>
          </a:p>
          <a:p>
            <a:pPr indent="0" lvl="0" marL="3657600" rtl="0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 sz="2000">
                <a:solidFill>
                  <a:srgbClr val="000000"/>
                </a:solidFill>
              </a:rPr>
              <a:t>AND</a:t>
            </a:r>
            <a:r>
              <a:rPr lang="en-GB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A ‘</a:t>
            </a:r>
            <a:r>
              <a:rPr lang="en-GB" sz="2000">
                <a:solidFill>
                  <a:srgbClr val="3C78D8"/>
                </a:solidFill>
              </a:rPr>
              <a:t>grounding line</a:t>
            </a:r>
            <a:r>
              <a:rPr lang="en-GB" sz="2000">
                <a:solidFill>
                  <a:srgbClr val="000000"/>
                </a:solidFill>
              </a:rPr>
              <a:t>’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GB" sz="1600">
                <a:solidFill>
                  <a:srgbClr val="000000"/>
                </a:solidFill>
              </a:rPr>
              <a:t>A grounding line is the point where the grounded ice sheet transitions to a floating ice shelf 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GB" sz="1600">
                <a:solidFill>
                  <a:srgbClr val="000000"/>
                </a:solidFill>
              </a:rPr>
              <a:t>The position of this line influences the </a:t>
            </a:r>
            <a:r>
              <a:rPr lang="en-GB" sz="1600">
                <a:solidFill>
                  <a:srgbClr val="000000"/>
                </a:solidFill>
              </a:rPr>
              <a:t>stability</a:t>
            </a:r>
            <a:r>
              <a:rPr lang="en-GB" sz="1600">
                <a:solidFill>
                  <a:srgbClr val="000000"/>
                </a:solidFill>
              </a:rPr>
              <a:t> of a marine ice sheet </a:t>
            </a:r>
            <a:endParaRPr sz="1600">
              <a:solidFill>
                <a:srgbClr val="000000"/>
              </a:solidFill>
            </a:endParaRPr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10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325" y="1875041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800" y="5977575"/>
            <a:ext cx="9150797" cy="8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C78D8"/>
                </a:solidFill>
              </a:rPr>
              <a:t>What is MISI?</a:t>
            </a:r>
            <a:endParaRPr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The MISI hypothesis suggests that when a marine ice sheet is grounded on land that </a:t>
            </a:r>
            <a:r>
              <a:rPr lang="en-GB" sz="2000">
                <a:solidFill>
                  <a:srgbClr val="3C78D8"/>
                </a:solidFill>
              </a:rPr>
              <a:t>slopes</a:t>
            </a:r>
            <a:r>
              <a:rPr lang="en-GB" sz="2000">
                <a:solidFill>
                  <a:srgbClr val="3C78D8"/>
                </a:solidFill>
              </a:rPr>
              <a:t> downwards</a:t>
            </a:r>
            <a:r>
              <a:rPr lang="en-GB" sz="2000">
                <a:solidFill>
                  <a:srgbClr val="000000"/>
                </a:solidFill>
              </a:rPr>
              <a:t> from the coast to the interior of the ice sheet, the grounding line is </a:t>
            </a:r>
            <a:r>
              <a:rPr lang="en-GB" sz="2000">
                <a:solidFill>
                  <a:srgbClr val="1155CC"/>
                </a:solidFill>
              </a:rPr>
              <a:t>unstable</a:t>
            </a:r>
            <a:r>
              <a:rPr lang="en-GB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This configuration makes the ice sheet susceptible to </a:t>
            </a:r>
            <a:r>
              <a:rPr lang="en-GB" sz="2000">
                <a:solidFill>
                  <a:srgbClr val="3C78D8"/>
                </a:solidFill>
              </a:rPr>
              <a:t>rapid disintegration </a:t>
            </a:r>
            <a:endParaRPr sz="2000">
              <a:solidFill>
                <a:srgbClr val="3C78D8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W</a:t>
            </a:r>
            <a:r>
              <a:rPr lang="en-GB" sz="2000">
                <a:solidFill>
                  <a:srgbClr val="000000"/>
                </a:solidFill>
              </a:rPr>
              <a:t>arming of the atmosphere and the ocean could cause </a:t>
            </a:r>
            <a:r>
              <a:rPr lang="en-GB" sz="2000">
                <a:solidFill>
                  <a:srgbClr val="3C78D8"/>
                </a:solidFill>
              </a:rPr>
              <a:t>increased melting</a:t>
            </a:r>
            <a:r>
              <a:rPr lang="en-GB" sz="2000">
                <a:solidFill>
                  <a:srgbClr val="000000"/>
                </a:solidFill>
              </a:rPr>
              <a:t> and </a:t>
            </a:r>
            <a:r>
              <a:rPr lang="en-GB" sz="2000">
                <a:solidFill>
                  <a:srgbClr val="3C78D8"/>
                </a:solidFill>
              </a:rPr>
              <a:t>recession</a:t>
            </a:r>
            <a:r>
              <a:rPr lang="en-GB" sz="2000">
                <a:solidFill>
                  <a:srgbClr val="000000"/>
                </a:solidFill>
              </a:rPr>
              <a:t> at the grounding line on a reverse slope </a:t>
            </a:r>
            <a:endParaRPr sz="20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C78D8"/>
                </a:solidFill>
              </a:rPr>
              <a:t>What is</a:t>
            </a:r>
            <a:r>
              <a:rPr lang="en-GB">
                <a:solidFill>
                  <a:srgbClr val="3C78D8"/>
                </a:solidFill>
              </a:rPr>
              <a:t> MISI?</a:t>
            </a:r>
            <a:endParaRPr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506400" y="5555175"/>
            <a:ext cx="68922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AutoNum type="alphaLcPeriod"/>
            </a:pPr>
            <a:r>
              <a:rPr lang="en-GB" sz="2000"/>
              <a:t>Initial stable grounding line position with normal calving and surface melting. 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6400" y="1497674"/>
            <a:ext cx="6244874" cy="34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780650" y="4842300"/>
            <a:ext cx="2687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Adapted by R.Jones from Hanna et al., 2013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C78D8"/>
                </a:solidFill>
              </a:rPr>
              <a:t>What is MISI?</a:t>
            </a:r>
            <a:endParaRPr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841175" y="5408400"/>
            <a:ext cx="7592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b</a:t>
            </a:r>
            <a:r>
              <a:rPr lang="en-GB" sz="2000"/>
              <a:t>.   Warm water causes a retreat of the grounding line.  As the grounding line retreats inland down the slope, an unstable position is reached and the glacier undergoes increased thinning and calving. </a:t>
            </a:r>
            <a:endParaRPr sz="2000"/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775" y="1356875"/>
            <a:ext cx="6104775" cy="397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630050" y="4842300"/>
            <a:ext cx="2687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Adapted by R.Jones from Hanna et al., 2013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MISI as a </a:t>
            </a:r>
            <a:r>
              <a:rPr i="1" lang="en-GB">
                <a:solidFill>
                  <a:srgbClr val="3C78D8"/>
                </a:solidFill>
              </a:rPr>
              <a:t>Positive Feedback Loop</a:t>
            </a:r>
            <a:endParaRPr i="1"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555975" y="5294525"/>
            <a:ext cx="7348500" cy="857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4415725" y="6418350"/>
            <a:ext cx="25872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R.Jones, GeoBus, University of St Andrews</a:t>
            </a:r>
            <a:endParaRPr sz="100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2188" y="1356875"/>
            <a:ext cx="4999629" cy="506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C78D8"/>
                </a:solidFill>
              </a:rPr>
              <a:t>What is MISI?</a:t>
            </a:r>
            <a:endParaRPr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138" y="1570149"/>
            <a:ext cx="7637725" cy="42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1892425" y="6082450"/>
            <a:ext cx="56934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Image illustrating a pinning point, from the arctic sea ice forum 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C78D8"/>
                </a:solidFill>
              </a:rPr>
              <a:t>Why does it matter?</a:t>
            </a:r>
            <a:endParaRPr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MISI is a major concern amongst scientists today 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Historically, the Antarctic Ice Sheet (AIS) was deemed </a:t>
            </a:r>
            <a:r>
              <a:rPr i="1" lang="en-GB" sz="2000">
                <a:solidFill>
                  <a:srgbClr val="3C78D8"/>
                </a:solidFill>
              </a:rPr>
              <a:t>stable</a:t>
            </a:r>
            <a:r>
              <a:rPr lang="en-GB" sz="2000">
                <a:solidFill>
                  <a:srgbClr val="000000"/>
                </a:solidFill>
              </a:rPr>
              <a:t>, with a positive mass balance and an entirely cold </a:t>
            </a:r>
            <a:r>
              <a:rPr lang="en-GB" sz="2000">
                <a:solidFill>
                  <a:srgbClr val="000000"/>
                </a:solidFill>
              </a:rPr>
              <a:t>interior</a:t>
            </a:r>
            <a:r>
              <a:rPr lang="en-GB" sz="2000">
                <a:solidFill>
                  <a:srgbClr val="000000"/>
                </a:solidFill>
              </a:rPr>
              <a:t> and slow rates of flow </a:t>
            </a:r>
            <a:endParaRPr sz="20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However, recent work on MISI and improvements in mass balance estimates reveal that the AIS is </a:t>
            </a:r>
            <a:r>
              <a:rPr i="1" lang="en-GB" sz="2000">
                <a:solidFill>
                  <a:srgbClr val="3C78D8"/>
                </a:solidFill>
              </a:rPr>
              <a:t>not stable</a:t>
            </a:r>
            <a:r>
              <a:rPr lang="en-GB" sz="2000">
                <a:solidFill>
                  <a:srgbClr val="000000"/>
                </a:solidFill>
              </a:rPr>
              <a:t> at all</a:t>
            </a:r>
            <a:endParaRPr sz="20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3C78D8"/>
                </a:solidFill>
              </a:rPr>
              <a:t>Why does it matter?</a:t>
            </a:r>
            <a:endParaRPr>
              <a:solidFill>
                <a:srgbClr val="3C78D8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356875"/>
            <a:ext cx="8520600" cy="4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GB" sz="2000">
                <a:solidFill>
                  <a:srgbClr val="000000"/>
                </a:solidFill>
              </a:rPr>
              <a:t>The AIS is divided into the East (EAIS) and West Antarctic Ice Sheet (WAIS) by the Transantarctic Mountains</a:t>
            </a:r>
            <a:endParaRPr sz="20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650" y="-9"/>
            <a:ext cx="2587360" cy="116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0262" y="2299974"/>
            <a:ext cx="3463475" cy="34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1143000" y="5874725"/>
            <a:ext cx="74010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Relief map of the AIS highlighting the larger EAIS and the smaller WAIS. These two sections are divided by the Transantarctic Mountains (Bamber and Aspinal, 2013: 424)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